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notesMasterIdLst>
    <p:notesMasterId r:id="rId11"/>
  </p:notesMasterIdLst>
  <p:handoutMasterIdLst>
    <p:handoutMasterId r:id="rId12"/>
  </p:handoutMasterIdLst>
  <p:sldIdLst>
    <p:sldId id="257" r:id="rId2"/>
    <p:sldId id="275" r:id="rId3"/>
    <p:sldId id="276" r:id="rId4"/>
    <p:sldId id="277" r:id="rId5"/>
    <p:sldId id="278" r:id="rId6"/>
    <p:sldId id="279" r:id="rId7"/>
    <p:sldId id="280" r:id="rId8"/>
    <p:sldId id="281" r:id="rId9"/>
    <p:sldId id="282" r:id="rId10"/>
  </p:sldIdLst>
  <p:sldSz cx="12192000" cy="6858000"/>
  <p:notesSz cx="6886575" cy="10017125"/>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60590-D0E9-4E8E-885E-25696CBADE09}" v="32" dt="2020-12-17T11:55:26.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326" autoAdjust="0"/>
    <p:restoredTop sz="86370" autoAdjust="0"/>
  </p:normalViewPr>
  <p:slideViewPr>
    <p:cSldViewPr snapToGrid="0">
      <p:cViewPr varScale="1">
        <p:scale>
          <a:sx n="62" d="100"/>
          <a:sy n="62" d="100"/>
        </p:scale>
        <p:origin x="8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183" cy="502596"/>
          </a:xfrm>
          <a:prstGeom prst="rect">
            <a:avLst/>
          </a:prstGeom>
        </p:spPr>
        <p:txBody>
          <a:bodyPr vert="horz" lIns="96588" tIns="48294" rIns="96588" bIns="48294" rtlCol="0"/>
          <a:lstStyle>
            <a:lvl1pPr algn="l">
              <a:defRPr sz="1300"/>
            </a:lvl1pPr>
          </a:lstStyle>
          <a:p>
            <a:pPr rtl="0"/>
            <a:endParaRPr lang="en-US"/>
          </a:p>
        </p:txBody>
      </p:sp>
      <p:sp>
        <p:nvSpPr>
          <p:cNvPr id="3" name="Tijdelijke aanduiding voor datum 2"/>
          <p:cNvSpPr>
            <a:spLocks noGrp="1"/>
          </p:cNvSpPr>
          <p:nvPr>
            <p:ph type="dt" sz="quarter" idx="1"/>
          </p:nvPr>
        </p:nvSpPr>
        <p:spPr>
          <a:xfrm>
            <a:off x="3900799" y="0"/>
            <a:ext cx="2984183" cy="502596"/>
          </a:xfrm>
          <a:prstGeom prst="rect">
            <a:avLst/>
          </a:prstGeom>
        </p:spPr>
        <p:txBody>
          <a:bodyPr vert="horz" lIns="96588" tIns="48294" rIns="96588" bIns="48294" rtlCol="0"/>
          <a:lstStyle>
            <a:lvl1pPr algn="r">
              <a:defRPr sz="1300"/>
            </a:lvl1pPr>
          </a:lstStyle>
          <a:p>
            <a:pPr rtl="0"/>
            <a:fld id="{1682468A-F8DF-4E9A-98A9-7A4A4C22BA05}" type="datetime1">
              <a:rPr lang="nl-NL" smtClean="0"/>
              <a:t>17-12-2020</a:t>
            </a:fld>
            <a:endParaRPr lang="en-US" dirty="0"/>
          </a:p>
        </p:txBody>
      </p:sp>
      <p:sp>
        <p:nvSpPr>
          <p:cNvPr id="4" name="Tijdelijke aanduiding voor voettekst 3"/>
          <p:cNvSpPr>
            <a:spLocks noGrp="1"/>
          </p:cNvSpPr>
          <p:nvPr>
            <p:ph type="ftr" sz="quarter" idx="2"/>
          </p:nvPr>
        </p:nvSpPr>
        <p:spPr>
          <a:xfrm>
            <a:off x="0" y="9514531"/>
            <a:ext cx="2984183" cy="502595"/>
          </a:xfrm>
          <a:prstGeom prst="rect">
            <a:avLst/>
          </a:prstGeom>
        </p:spPr>
        <p:txBody>
          <a:bodyPr vert="horz" lIns="96588" tIns="48294" rIns="96588" bIns="48294" rtlCol="0" anchor="b"/>
          <a:lstStyle>
            <a:lvl1pPr algn="l">
              <a:defRPr sz="1300"/>
            </a:lvl1pPr>
          </a:lstStyle>
          <a:p>
            <a:pPr rtl="0"/>
            <a:endParaRPr lang="en-US"/>
          </a:p>
        </p:txBody>
      </p:sp>
      <p:sp>
        <p:nvSpPr>
          <p:cNvPr id="5" name="Tijdelijke aanduiding voor dianummer 4"/>
          <p:cNvSpPr>
            <a:spLocks noGrp="1"/>
          </p:cNvSpPr>
          <p:nvPr>
            <p:ph type="sldNum" sz="quarter" idx="3"/>
          </p:nvPr>
        </p:nvSpPr>
        <p:spPr>
          <a:xfrm>
            <a:off x="3900799" y="9514531"/>
            <a:ext cx="2984183" cy="502595"/>
          </a:xfrm>
          <a:prstGeom prst="rect">
            <a:avLst/>
          </a:prstGeom>
        </p:spPr>
        <p:txBody>
          <a:bodyPr vert="horz" lIns="96588" tIns="48294" rIns="96588" bIns="48294" rtlCol="0" anchor="b"/>
          <a:lstStyle>
            <a:lvl1pPr algn="r">
              <a:defRPr sz="1300"/>
            </a:lvl1pPr>
          </a:lstStyle>
          <a:p>
            <a:pPr rtl="0"/>
            <a:fld id="{ED92CB86-0DB9-4A70-B1CF-B23508471F6B}" type="slidenum">
              <a:rPr lang="en-US" smtClean="0"/>
              <a:t>‹nr.›</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183" cy="502596"/>
          </a:xfrm>
          <a:prstGeom prst="rect">
            <a:avLst/>
          </a:prstGeom>
        </p:spPr>
        <p:txBody>
          <a:bodyPr vert="horz" lIns="96588" tIns="48294" rIns="96588" bIns="48294" rtlCol="0"/>
          <a:lstStyle>
            <a:lvl1pPr algn="l">
              <a:defRPr sz="1300"/>
            </a:lvl1pPr>
          </a:lstStyle>
          <a:p>
            <a:pPr rtl="0"/>
            <a:endParaRPr lang="en-US"/>
          </a:p>
        </p:txBody>
      </p:sp>
      <p:sp>
        <p:nvSpPr>
          <p:cNvPr id="3" name="Tijdelijke aanduiding voor datum 2"/>
          <p:cNvSpPr>
            <a:spLocks noGrp="1"/>
          </p:cNvSpPr>
          <p:nvPr>
            <p:ph type="dt" idx="1"/>
          </p:nvPr>
        </p:nvSpPr>
        <p:spPr>
          <a:xfrm>
            <a:off x="3900799" y="0"/>
            <a:ext cx="2984183" cy="502596"/>
          </a:xfrm>
          <a:prstGeom prst="rect">
            <a:avLst/>
          </a:prstGeom>
        </p:spPr>
        <p:txBody>
          <a:bodyPr vert="horz" lIns="96588" tIns="48294" rIns="96588" bIns="48294" rtlCol="0"/>
          <a:lstStyle>
            <a:lvl1pPr algn="r">
              <a:defRPr sz="1300"/>
            </a:lvl1pPr>
          </a:lstStyle>
          <a:p>
            <a:pPr rtl="0"/>
            <a:fld id="{F901C9C1-8869-4164-9103-760A82EA1CDD}" type="datetime1">
              <a:rPr lang="nl-NL" smtClean="0"/>
              <a:t>17-12-2020</a:t>
            </a:fld>
            <a:endParaRPr lang="en-US"/>
          </a:p>
        </p:txBody>
      </p:sp>
      <p:sp>
        <p:nvSpPr>
          <p:cNvPr id="4" name="Tijdelijke aanduiding voor dia-afbeelding 3"/>
          <p:cNvSpPr>
            <a:spLocks noGrp="1" noRot="1" noChangeAspect="1"/>
          </p:cNvSpPr>
          <p:nvPr>
            <p:ph type="sldImg" idx="2"/>
          </p:nvPr>
        </p:nvSpPr>
        <p:spPr>
          <a:xfrm>
            <a:off x="439738" y="1252538"/>
            <a:ext cx="6007100" cy="3379787"/>
          </a:xfrm>
          <a:prstGeom prst="rect">
            <a:avLst/>
          </a:prstGeom>
          <a:noFill/>
          <a:ln w="12700">
            <a:solidFill>
              <a:prstClr val="black"/>
            </a:solidFill>
          </a:ln>
        </p:spPr>
        <p:txBody>
          <a:bodyPr vert="horz" lIns="96588" tIns="48294" rIns="96588" bIns="48294" rtlCol="0" anchor="ctr"/>
          <a:lstStyle/>
          <a:p>
            <a:pPr rtl="0"/>
            <a:endParaRPr lang="en-US"/>
          </a:p>
        </p:txBody>
      </p:sp>
      <p:sp>
        <p:nvSpPr>
          <p:cNvPr id="5" name="Tijdelijke aanduiding voor notities 4"/>
          <p:cNvSpPr>
            <a:spLocks noGrp="1"/>
          </p:cNvSpPr>
          <p:nvPr>
            <p:ph type="body" sz="quarter" idx="3"/>
          </p:nvPr>
        </p:nvSpPr>
        <p:spPr>
          <a:xfrm>
            <a:off x="688658" y="4820741"/>
            <a:ext cx="5509260" cy="3944243"/>
          </a:xfrm>
          <a:prstGeom prst="rect">
            <a:avLst/>
          </a:prstGeom>
        </p:spPr>
        <p:txBody>
          <a:bodyPr vert="horz" lIns="96588" tIns="48294" rIns="96588" bIns="48294" rtlCol="0"/>
          <a:lstStyle/>
          <a:p>
            <a:pPr lvl="0" rtl="0"/>
            <a:r>
              <a:rPr lang="nl"/>
              <a:t>Klik om de tekststijlen van het model te bewerken</a:t>
            </a:r>
            <a:endParaRPr lang="en-US"/>
          </a:p>
          <a:p>
            <a:pPr lvl="1" rtl="0"/>
            <a:r>
              <a:rPr lang="nl"/>
              <a:t>Tweede niveau</a:t>
            </a:r>
          </a:p>
          <a:p>
            <a:pPr lvl="2" rtl="0"/>
            <a:r>
              <a:rPr lang="nl"/>
              <a:t>Derde niveau</a:t>
            </a:r>
          </a:p>
          <a:p>
            <a:pPr lvl="3" rtl="0"/>
            <a:r>
              <a:rPr lang="nl"/>
              <a:t>Vierde niveau</a:t>
            </a:r>
          </a:p>
          <a:p>
            <a:pPr lvl="4" rtl="0"/>
            <a:r>
              <a:rPr lang="nl"/>
              <a:t>Vijfde niveau</a:t>
            </a:r>
            <a:endParaRPr lang="en-US"/>
          </a:p>
        </p:txBody>
      </p:sp>
      <p:sp>
        <p:nvSpPr>
          <p:cNvPr id="6" name="Tijdelijke aanduiding voor voettekst 5"/>
          <p:cNvSpPr>
            <a:spLocks noGrp="1"/>
          </p:cNvSpPr>
          <p:nvPr>
            <p:ph type="ftr" sz="quarter" idx="4"/>
          </p:nvPr>
        </p:nvSpPr>
        <p:spPr>
          <a:xfrm>
            <a:off x="0" y="9514531"/>
            <a:ext cx="2984183" cy="502595"/>
          </a:xfrm>
          <a:prstGeom prst="rect">
            <a:avLst/>
          </a:prstGeom>
        </p:spPr>
        <p:txBody>
          <a:bodyPr vert="horz" lIns="96588" tIns="48294" rIns="96588" bIns="48294" rtlCol="0" anchor="b"/>
          <a:lstStyle>
            <a:lvl1pPr algn="l">
              <a:defRPr sz="1300"/>
            </a:lvl1pPr>
          </a:lstStyle>
          <a:p>
            <a:pPr rtl="0"/>
            <a:endParaRPr lang="en-US"/>
          </a:p>
        </p:txBody>
      </p:sp>
      <p:sp>
        <p:nvSpPr>
          <p:cNvPr id="7" name="Tijdelijke aanduiding voor dianummer 6"/>
          <p:cNvSpPr>
            <a:spLocks noGrp="1"/>
          </p:cNvSpPr>
          <p:nvPr>
            <p:ph type="sldNum" sz="quarter" idx="5"/>
          </p:nvPr>
        </p:nvSpPr>
        <p:spPr>
          <a:xfrm>
            <a:off x="3900799" y="9514531"/>
            <a:ext cx="2984183" cy="502595"/>
          </a:xfrm>
          <a:prstGeom prst="rect">
            <a:avLst/>
          </a:prstGeom>
        </p:spPr>
        <p:txBody>
          <a:bodyPr vert="horz" lIns="96588" tIns="48294" rIns="96588" bIns="48294" rtlCol="0" anchor="b"/>
          <a:lstStyle>
            <a:lvl1pPr algn="r">
              <a:defRPr sz="1300"/>
            </a:lvl1pPr>
          </a:lstStyle>
          <a:p>
            <a:pPr rtl="0"/>
            <a:fld id="{9C2B151B-D7D1-48E5-8230-5AADBC794F88}" type="slidenum">
              <a:rPr lang="en-US" smtClean="0"/>
              <a:t>‹nr.›</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Gaat om haltes van De Lijn die  niet toegankelijk zijn voor mensen met een rolstoel – artikel 2019 – reportage focus WTV</a:t>
            </a:r>
            <a:endParaRPr lang="nl-BE" dirty="0"/>
          </a:p>
        </p:txBody>
      </p:sp>
      <p:sp>
        <p:nvSpPr>
          <p:cNvPr id="4" name="Tijdelijke aanduiding voor datum 3"/>
          <p:cNvSpPr>
            <a:spLocks noGrp="1"/>
          </p:cNvSpPr>
          <p:nvPr>
            <p:ph type="dt" idx="1"/>
          </p:nvPr>
        </p:nvSpPr>
        <p:spPr/>
        <p:txBody>
          <a:bodyPr/>
          <a:lstStyle/>
          <a:p>
            <a:pPr rtl="0"/>
            <a:fld id="{F901C9C1-8869-4164-9103-760A82EA1CDD}" type="datetime1">
              <a:rPr lang="nl-NL" smtClean="0"/>
              <a:t>17-12-2020</a:t>
            </a:fld>
            <a:endParaRPr lang="en-US"/>
          </a:p>
        </p:txBody>
      </p:sp>
      <p:sp>
        <p:nvSpPr>
          <p:cNvPr id="5" name="Tijdelijke aanduiding voor dianummer 4"/>
          <p:cNvSpPr>
            <a:spLocks noGrp="1"/>
          </p:cNvSpPr>
          <p:nvPr>
            <p:ph type="sldNum" sz="quarter" idx="5"/>
          </p:nvPr>
        </p:nvSpPr>
        <p:spPr/>
        <p:txBody>
          <a:bodyPr/>
          <a:lstStyle/>
          <a:p>
            <a:pPr rtl="0"/>
            <a:fld id="{9C2B151B-D7D1-48E5-8230-5AADBC794F88}" type="slidenum">
              <a:rPr lang="en-US" smtClean="0"/>
              <a:t>2</a:t>
            </a:fld>
            <a:endParaRPr lang="en-US"/>
          </a:p>
        </p:txBody>
      </p:sp>
    </p:spTree>
    <p:extLst>
      <p:ext uri="{BB962C8B-B14F-4D97-AF65-F5344CB8AC3E}">
        <p14:creationId xmlns:p14="http://schemas.microsoft.com/office/powerpoint/2010/main" val="311775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30 295 Haltes in Vlaanderen</a:t>
            </a:r>
            <a:endParaRPr lang="nl-BE" dirty="0"/>
          </a:p>
        </p:txBody>
      </p:sp>
      <p:sp>
        <p:nvSpPr>
          <p:cNvPr id="4" name="Tijdelijke aanduiding voor datum 3"/>
          <p:cNvSpPr>
            <a:spLocks noGrp="1"/>
          </p:cNvSpPr>
          <p:nvPr>
            <p:ph type="dt" idx="1"/>
          </p:nvPr>
        </p:nvSpPr>
        <p:spPr/>
        <p:txBody>
          <a:bodyPr/>
          <a:lstStyle/>
          <a:p>
            <a:pPr rtl="0"/>
            <a:fld id="{F901C9C1-8869-4164-9103-760A82EA1CDD}" type="datetime1">
              <a:rPr lang="nl-NL" smtClean="0"/>
              <a:t>17-12-2020</a:t>
            </a:fld>
            <a:endParaRPr lang="en-US"/>
          </a:p>
        </p:txBody>
      </p:sp>
      <p:sp>
        <p:nvSpPr>
          <p:cNvPr id="5" name="Tijdelijke aanduiding voor dianummer 4"/>
          <p:cNvSpPr>
            <a:spLocks noGrp="1"/>
          </p:cNvSpPr>
          <p:nvPr>
            <p:ph type="sldNum" sz="quarter" idx="5"/>
          </p:nvPr>
        </p:nvSpPr>
        <p:spPr/>
        <p:txBody>
          <a:bodyPr/>
          <a:lstStyle/>
          <a:p>
            <a:pPr rtl="0"/>
            <a:fld id="{9C2B151B-D7D1-48E5-8230-5AADBC794F88}" type="slidenum">
              <a:rPr lang="en-US" smtClean="0"/>
              <a:t>3</a:t>
            </a:fld>
            <a:endParaRPr lang="en-US"/>
          </a:p>
        </p:txBody>
      </p:sp>
    </p:spTree>
    <p:extLst>
      <p:ext uri="{BB962C8B-B14F-4D97-AF65-F5344CB8AC3E}">
        <p14:creationId xmlns:p14="http://schemas.microsoft.com/office/powerpoint/2010/main" val="283132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Graag ondertekening van dit charter – zodat we ook als Beernem doelstellingen Masterplan realiseren – 50 % van de haltes toegankelijk maken – zodanig dat mensen die slecht te been zijn of een andere handicap hebben, zelfstandig het openbaar vervoer kunnen </a:t>
            </a:r>
            <a:endParaRPr lang="nl-BE" dirty="0"/>
          </a:p>
        </p:txBody>
      </p:sp>
      <p:sp>
        <p:nvSpPr>
          <p:cNvPr id="4" name="Tijdelijke aanduiding voor datum 3"/>
          <p:cNvSpPr>
            <a:spLocks noGrp="1"/>
          </p:cNvSpPr>
          <p:nvPr>
            <p:ph type="dt" idx="1"/>
          </p:nvPr>
        </p:nvSpPr>
        <p:spPr/>
        <p:txBody>
          <a:bodyPr/>
          <a:lstStyle/>
          <a:p>
            <a:pPr rtl="0"/>
            <a:fld id="{F901C9C1-8869-4164-9103-760A82EA1CDD}" type="datetime1">
              <a:rPr lang="nl-NL" smtClean="0"/>
              <a:t>17-12-2020</a:t>
            </a:fld>
            <a:endParaRPr lang="en-US"/>
          </a:p>
        </p:txBody>
      </p:sp>
      <p:sp>
        <p:nvSpPr>
          <p:cNvPr id="5" name="Tijdelijke aanduiding voor dianummer 4"/>
          <p:cNvSpPr>
            <a:spLocks noGrp="1"/>
          </p:cNvSpPr>
          <p:nvPr>
            <p:ph type="sldNum" sz="quarter" idx="5"/>
          </p:nvPr>
        </p:nvSpPr>
        <p:spPr/>
        <p:txBody>
          <a:bodyPr/>
          <a:lstStyle/>
          <a:p>
            <a:pPr rtl="0"/>
            <a:fld id="{9C2B151B-D7D1-48E5-8230-5AADBC794F88}" type="slidenum">
              <a:rPr lang="en-US" smtClean="0"/>
              <a:t>9</a:t>
            </a:fld>
            <a:endParaRPr lang="en-US"/>
          </a:p>
        </p:txBody>
      </p:sp>
    </p:spTree>
    <p:extLst>
      <p:ext uri="{BB962C8B-B14F-4D97-AF65-F5344CB8AC3E}">
        <p14:creationId xmlns:p14="http://schemas.microsoft.com/office/powerpoint/2010/main" val="232055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hasCustomPrompt="1"/>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nl" dirty="0"/>
              <a:t>Klik om de titelstijl van het model te bewerken</a:t>
            </a:r>
            <a:endParaRPr lang="en-US" dirty="0"/>
          </a:p>
        </p:txBody>
      </p:sp>
      <p:sp>
        <p:nvSpPr>
          <p:cNvPr id="3" name="Subtitel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l-NL"/>
              <a:t>Klikken om de ondertitelstijl van het model te bewerken</a:t>
            </a:r>
            <a:endParaRPr lang="en-US" dirty="0"/>
          </a:p>
        </p:txBody>
      </p:sp>
      <p:cxnSp>
        <p:nvCxnSpPr>
          <p:cNvPr id="9" name="Rechte verbindingslijn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ijdelijke aanduiding voor datum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0FA062C-438B-435B-AC72-11EE0553D348}" type="datetime1">
              <a:rPr lang="nl-NL" smtClean="0"/>
              <a:t>17-12-2020</a:t>
            </a:fld>
            <a:endParaRPr lang="en-US" dirty="0"/>
          </a:p>
        </p:txBody>
      </p:sp>
      <p:sp>
        <p:nvSpPr>
          <p:cNvPr id="5" name="Tijdelijke aanduiding voor voettekst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Tijdelijke aanduiding voor dianumm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en-US" dirty="0"/>
          </a:p>
        </p:txBody>
      </p:sp>
      <p:sp>
        <p:nvSpPr>
          <p:cNvPr id="3" name="Tijdelijke aanduiding voor verticale tekst 2"/>
          <p:cNvSpPr>
            <a:spLocks noGrp="1"/>
          </p:cNvSpPr>
          <p:nvPr>
            <p:ph type="body" orient="vert" idx="1"/>
          </p:nvPr>
        </p:nvSpPr>
        <p:spPr/>
        <p:txBody>
          <a:bodyPr vert="eaVert" lIns="45720" tIns="0" rIns="45720" bIns="0"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7" name="Tijdelijke aanduiding voor datum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94DE0F8E-8C2A-4EA9-82B4-D806D34B557D}" type="datetime1">
              <a:rPr lang="nl-NL" smtClean="0"/>
              <a:t>17-12-2020</a:t>
            </a:fld>
            <a:endParaRPr lang="en-US" dirty="0"/>
          </a:p>
        </p:txBody>
      </p:sp>
      <p:sp>
        <p:nvSpPr>
          <p:cNvPr id="8" name="Tijdelijke aanduiding voor voettekst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Tijdelijke aanduiding voor dianumm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e titel 1"/>
          <p:cNvSpPr>
            <a:spLocks noGrp="1"/>
          </p:cNvSpPr>
          <p:nvPr>
            <p:ph type="title" orient="vert"/>
          </p:nvPr>
        </p:nvSpPr>
        <p:spPr>
          <a:xfrm>
            <a:off x="8724900" y="412302"/>
            <a:ext cx="2628900" cy="5759898"/>
          </a:xfrm>
        </p:spPr>
        <p:txBody>
          <a:bodyPr vert="eaVert" rtlCol="0"/>
          <a:lstStyle/>
          <a:p>
            <a:pPr rtl="0"/>
            <a:r>
              <a:rPr lang="nl-NL"/>
              <a:t>Klik om stijl te bewerken</a:t>
            </a:r>
            <a:endParaRPr lang="en-US" dirty="0"/>
          </a:p>
        </p:txBody>
      </p:sp>
      <p:sp>
        <p:nvSpPr>
          <p:cNvPr id="3" name="Tijdelijke aanduiding voor verticale tekst 2"/>
          <p:cNvSpPr>
            <a:spLocks noGrp="1"/>
          </p:cNvSpPr>
          <p:nvPr>
            <p:ph type="body" orient="vert" idx="1"/>
          </p:nvPr>
        </p:nvSpPr>
        <p:spPr>
          <a:xfrm>
            <a:off x="838200" y="412302"/>
            <a:ext cx="7734300" cy="5759898"/>
          </a:xfrm>
        </p:spPr>
        <p:txBody>
          <a:bodyPr vert="eaVert" lIns="45720" tIns="0" rIns="45720" bIns="0"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7" name="Tijdelijke aanduiding voor datum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55C4D6BC-2A99-4B5A-A80A-D2F510080855}" type="datetime1">
              <a:rPr lang="nl-NL" smtClean="0"/>
              <a:t>17-12-2020</a:t>
            </a:fld>
            <a:endParaRPr lang="en-US" dirty="0"/>
          </a:p>
        </p:txBody>
      </p:sp>
      <p:sp>
        <p:nvSpPr>
          <p:cNvPr id="8" name="Tijdelijke aanduiding voor voettekst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Tijdelijke aanduiding voor dianumm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en-US" dirty="0"/>
          </a:p>
        </p:txBody>
      </p:sp>
      <p:sp>
        <p:nvSpPr>
          <p:cNvPr id="3" name="Tijdelijke aanduiding voor inhoud 2"/>
          <p:cNvSpPr>
            <a:spLocks noGrp="1"/>
          </p:cNvSpPr>
          <p:nvPr>
            <p:ph idx="1"/>
          </p:nvPr>
        </p:nvSpPr>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7" name="Tijdelijke aanduiding voor datum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38F39E6F-C4D3-4233-838E-9ABAB79681C5}" type="datetime1">
              <a:rPr lang="nl-NL" smtClean="0"/>
              <a:t>17-12-2020</a:t>
            </a:fld>
            <a:endParaRPr lang="en-US" dirty="0"/>
          </a:p>
        </p:txBody>
      </p:sp>
      <p:sp>
        <p:nvSpPr>
          <p:cNvPr id="8" name="Tijdelijke aanduiding voor voettekst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Tijdelijke aanduiding voor dianumm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nl-NL"/>
              <a:t>Klik om stijl te bewerken</a:t>
            </a:r>
            <a:endParaRPr lang="en-US" dirty="0"/>
          </a:p>
        </p:txBody>
      </p:sp>
      <p:sp>
        <p:nvSpPr>
          <p:cNvPr id="3" name="Tijdelijke aanduiding voor tekst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a:t>Klikken om de tekststijl van het model te bewerken</a:t>
            </a:r>
          </a:p>
        </p:txBody>
      </p:sp>
      <p:cxnSp>
        <p:nvCxnSpPr>
          <p:cNvPr id="9" name="Rechte verbindingslijn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ijdelijke aanduiding voor datum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760746DE-BCB6-4742-BAD3-23D789492DEA}" type="datetime1">
              <a:rPr lang="nl-NL" smtClean="0"/>
              <a:t>17-12-2020</a:t>
            </a:fld>
            <a:endParaRPr lang="en-US" dirty="0"/>
          </a:p>
        </p:txBody>
      </p:sp>
      <p:sp>
        <p:nvSpPr>
          <p:cNvPr id="8" name="Tijdelijke aanduiding voor voettekst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Tijdelijke aanduiding voor dianumm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Titel 7"/>
          <p:cNvSpPr>
            <a:spLocks noGrp="1"/>
          </p:cNvSpPr>
          <p:nvPr>
            <p:ph type="title"/>
          </p:nvPr>
        </p:nvSpPr>
        <p:spPr>
          <a:xfrm>
            <a:off x="1097280" y="286603"/>
            <a:ext cx="10058400" cy="1450757"/>
          </a:xfrm>
        </p:spPr>
        <p:txBody>
          <a:bodyPr rtlCol="0"/>
          <a:lstStyle/>
          <a:p>
            <a:pPr rtl="0"/>
            <a:r>
              <a:rPr lang="nl-NL"/>
              <a:t>Klik om stijl te bewerken</a:t>
            </a:r>
            <a:endParaRPr lang="en-US" dirty="0"/>
          </a:p>
        </p:txBody>
      </p:sp>
      <p:sp>
        <p:nvSpPr>
          <p:cNvPr id="3" name="Tijdelijke aanduiding voor inhoud 2"/>
          <p:cNvSpPr>
            <a:spLocks noGrp="1"/>
          </p:cNvSpPr>
          <p:nvPr>
            <p:ph sz="half" idx="1" hasCustomPrompt="1"/>
          </p:nvPr>
        </p:nvSpPr>
        <p:spPr>
          <a:xfrm>
            <a:off x="1097280" y="2120900"/>
            <a:ext cx="4639736" cy="3748193"/>
          </a:xfrm>
        </p:spPr>
        <p:txBody>
          <a:bodyPr rtlCol="0"/>
          <a:lstStyle>
            <a:lvl1pPr>
              <a:defRPr/>
            </a:lvl1pPr>
          </a:lstStyle>
          <a:p>
            <a:pPr lvl="0" rtl="0"/>
            <a:r>
              <a:rPr lang="nl" dirty="0"/>
              <a:t>Klik om de tekststijlen van het model te bewerken</a:t>
            </a:r>
          </a:p>
          <a:p>
            <a:pPr lvl="1" rtl="0"/>
            <a:r>
              <a:rPr lang="nl" dirty="0"/>
              <a:t>Tweede niveau</a:t>
            </a:r>
          </a:p>
          <a:p>
            <a:pPr lvl="2" rtl="0"/>
            <a:r>
              <a:rPr lang="nl" dirty="0"/>
              <a:t>Derde niveau</a:t>
            </a:r>
          </a:p>
          <a:p>
            <a:pPr lvl="3" rtl="0"/>
            <a:r>
              <a:rPr lang="nl" dirty="0"/>
              <a:t>Vierde niveau</a:t>
            </a:r>
          </a:p>
          <a:p>
            <a:pPr lvl="4" rtl="0"/>
            <a:r>
              <a:rPr lang="nl" dirty="0"/>
              <a:t>Vijfde niveau</a:t>
            </a:r>
            <a:endParaRPr lang="en-US" dirty="0"/>
          </a:p>
        </p:txBody>
      </p:sp>
      <p:sp>
        <p:nvSpPr>
          <p:cNvPr id="4" name="Tijdelijke aanduiding voor inhoud 3"/>
          <p:cNvSpPr>
            <a:spLocks noGrp="1"/>
          </p:cNvSpPr>
          <p:nvPr>
            <p:ph sz="half" idx="2" hasCustomPrompt="1"/>
          </p:nvPr>
        </p:nvSpPr>
        <p:spPr>
          <a:xfrm>
            <a:off x="6515944" y="2120900"/>
            <a:ext cx="4639736" cy="3748194"/>
          </a:xfrm>
        </p:spPr>
        <p:txBody>
          <a:bodyPr rtlCol="0"/>
          <a:lstStyle>
            <a:lvl1pPr>
              <a:defRPr/>
            </a:lvl1pPr>
          </a:lstStyle>
          <a:p>
            <a:pPr lvl="0" rtl="0"/>
            <a:r>
              <a:rPr lang="nl" dirty="0"/>
              <a:t>Klik om de tekststijlen van het model te bewerken</a:t>
            </a:r>
          </a:p>
          <a:p>
            <a:pPr lvl="1" rtl="0"/>
            <a:r>
              <a:rPr lang="nl" dirty="0"/>
              <a:t>Tweede niveau</a:t>
            </a:r>
          </a:p>
          <a:p>
            <a:pPr lvl="2" rtl="0"/>
            <a:r>
              <a:rPr lang="nl" dirty="0"/>
              <a:t>Derde niveau</a:t>
            </a:r>
          </a:p>
          <a:p>
            <a:pPr lvl="3" rtl="0"/>
            <a:r>
              <a:rPr lang="nl" dirty="0"/>
              <a:t>Vierde niveau</a:t>
            </a:r>
          </a:p>
          <a:p>
            <a:pPr lvl="4" rtl="0"/>
            <a:r>
              <a:rPr lang="nl" dirty="0"/>
              <a:t>Vijfde niveau</a:t>
            </a:r>
            <a:endParaRPr lang="en-US" dirty="0"/>
          </a:p>
        </p:txBody>
      </p:sp>
      <p:sp>
        <p:nvSpPr>
          <p:cNvPr id="2" name="Tijdelijke aanduiding voor datum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CF007331-9111-4CF7-BB53-7967C82BE855}" type="datetime1">
              <a:rPr lang="nl-NL" smtClean="0"/>
              <a:t>17-12-2020</a:t>
            </a:fld>
            <a:endParaRPr lang="en-US" dirty="0"/>
          </a:p>
        </p:txBody>
      </p:sp>
      <p:sp>
        <p:nvSpPr>
          <p:cNvPr id="9" name="Tijdelijke aanduiding voor voettekst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Tijdelijke aanduiding voor dianumm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el 9"/>
          <p:cNvSpPr>
            <a:spLocks noGrp="1"/>
          </p:cNvSpPr>
          <p:nvPr>
            <p:ph type="title"/>
          </p:nvPr>
        </p:nvSpPr>
        <p:spPr>
          <a:xfrm>
            <a:off x="1097280" y="286603"/>
            <a:ext cx="10058400" cy="1450757"/>
          </a:xfrm>
        </p:spPr>
        <p:txBody>
          <a:bodyPr rtlCol="0"/>
          <a:lstStyle/>
          <a:p>
            <a:pPr rtl="0"/>
            <a:r>
              <a:rPr lang="nl-NL"/>
              <a:t>Klik om stijl te bewerken</a:t>
            </a:r>
            <a:endParaRPr lang="en-US" dirty="0"/>
          </a:p>
        </p:txBody>
      </p:sp>
      <p:sp>
        <p:nvSpPr>
          <p:cNvPr id="3" name="Tijdelijke aanduiding voor tekst 2"/>
          <p:cNvSpPr>
            <a:spLocks noGrp="1"/>
          </p:cNvSpPr>
          <p:nvPr>
            <p:ph type="body" idx="1" hasCustomPrompt="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 dirty="0"/>
              <a:t>Klik om de tekststijlen van het model te bewerken</a:t>
            </a:r>
          </a:p>
        </p:txBody>
      </p:sp>
      <p:sp>
        <p:nvSpPr>
          <p:cNvPr id="4" name="Tijdelijke aanduiding voor inhoud 3"/>
          <p:cNvSpPr>
            <a:spLocks noGrp="1"/>
          </p:cNvSpPr>
          <p:nvPr>
            <p:ph sz="half" idx="2" hasCustomPrompt="1"/>
          </p:nvPr>
        </p:nvSpPr>
        <p:spPr>
          <a:xfrm>
            <a:off x="1097280" y="2958274"/>
            <a:ext cx="4639736" cy="2910821"/>
          </a:xfrm>
        </p:spPr>
        <p:txBody>
          <a:bodyPr rtlCol="0"/>
          <a:lstStyle>
            <a:lvl1pPr>
              <a:defRPr/>
            </a:lvl1pPr>
          </a:lstStyle>
          <a:p>
            <a:pPr lvl="0" rtl="0"/>
            <a:r>
              <a:rPr lang="nl" dirty="0"/>
              <a:t>Klik om de tekststijlen van het model te bewerken</a:t>
            </a:r>
          </a:p>
          <a:p>
            <a:pPr lvl="1" rtl="0"/>
            <a:r>
              <a:rPr lang="nl" dirty="0"/>
              <a:t>Tweede niveau</a:t>
            </a:r>
          </a:p>
          <a:p>
            <a:pPr lvl="2" rtl="0"/>
            <a:r>
              <a:rPr lang="nl" dirty="0"/>
              <a:t>Derde niveau</a:t>
            </a:r>
          </a:p>
          <a:p>
            <a:pPr lvl="3" rtl="0"/>
            <a:r>
              <a:rPr lang="nl" dirty="0"/>
              <a:t>Vierde niveau</a:t>
            </a:r>
          </a:p>
          <a:p>
            <a:pPr lvl="4" rtl="0"/>
            <a:r>
              <a:rPr lang="nl" dirty="0"/>
              <a:t>Vijfde niveau</a:t>
            </a:r>
            <a:endParaRPr lang="en-US" dirty="0"/>
          </a:p>
        </p:txBody>
      </p:sp>
      <p:sp>
        <p:nvSpPr>
          <p:cNvPr id="5" name="Tijdelijke aanduiding voor tekst 4"/>
          <p:cNvSpPr>
            <a:spLocks noGrp="1"/>
          </p:cNvSpPr>
          <p:nvPr>
            <p:ph type="body" sz="quarter" idx="3" hasCustomPrompt="1"/>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 dirty="0"/>
              <a:t>Klik om de tekststijlen van het model te bewerken</a:t>
            </a:r>
          </a:p>
        </p:txBody>
      </p:sp>
      <p:sp>
        <p:nvSpPr>
          <p:cNvPr id="6" name="Tijdelijke aanduiding voor inhoud 5"/>
          <p:cNvSpPr>
            <a:spLocks noGrp="1"/>
          </p:cNvSpPr>
          <p:nvPr>
            <p:ph sz="quarter" idx="4" hasCustomPrompt="1"/>
          </p:nvPr>
        </p:nvSpPr>
        <p:spPr>
          <a:xfrm>
            <a:off x="6515944" y="2958273"/>
            <a:ext cx="4639736" cy="2910821"/>
          </a:xfrm>
        </p:spPr>
        <p:txBody>
          <a:bodyPr rtlCol="0"/>
          <a:lstStyle>
            <a:lvl1pPr>
              <a:defRPr/>
            </a:lvl1pPr>
          </a:lstStyle>
          <a:p>
            <a:pPr lvl="0" rtl="0"/>
            <a:r>
              <a:rPr lang="nl" dirty="0"/>
              <a:t>Klik om de tekststijlen van het model te bewerken</a:t>
            </a:r>
          </a:p>
          <a:p>
            <a:pPr lvl="1" rtl="0"/>
            <a:r>
              <a:rPr lang="nl" dirty="0"/>
              <a:t>Tweede niveau</a:t>
            </a:r>
          </a:p>
          <a:p>
            <a:pPr lvl="2" rtl="0"/>
            <a:r>
              <a:rPr lang="nl" dirty="0"/>
              <a:t>Derde niveau</a:t>
            </a:r>
          </a:p>
          <a:p>
            <a:pPr lvl="3" rtl="0"/>
            <a:r>
              <a:rPr lang="nl" dirty="0"/>
              <a:t>Vierde niveau</a:t>
            </a:r>
          </a:p>
          <a:p>
            <a:pPr lvl="4" rtl="0"/>
            <a:r>
              <a:rPr lang="nl" dirty="0"/>
              <a:t>Vijfde niveau</a:t>
            </a:r>
            <a:endParaRPr lang="en-US" dirty="0"/>
          </a:p>
        </p:txBody>
      </p:sp>
      <p:sp>
        <p:nvSpPr>
          <p:cNvPr id="2" name="Tijdelijke aanduiding voor datum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1CF4AAB0-CA0B-4B50-BAF5-64285225E6D3}" type="datetime1">
              <a:rPr lang="nl-NL" smtClean="0"/>
              <a:t>17-12-2020</a:t>
            </a:fld>
            <a:endParaRPr lang="en-US" dirty="0"/>
          </a:p>
        </p:txBody>
      </p:sp>
      <p:sp>
        <p:nvSpPr>
          <p:cNvPr id="11" name="Tijdelijke aanduiding voor voettekst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Tijdelijke aanduiding voor dianumm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en-US" dirty="0"/>
          </a:p>
        </p:txBody>
      </p:sp>
      <p:sp>
        <p:nvSpPr>
          <p:cNvPr id="6" name="Tijdelijke aanduiding voor datum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E7EE9EEA-93A4-4AC0-82A3-AAE045D26265}" type="datetime1">
              <a:rPr lang="nl-NL" smtClean="0"/>
              <a:t>17-12-2020</a:t>
            </a:fld>
            <a:endParaRPr lang="en-US" dirty="0"/>
          </a:p>
        </p:txBody>
      </p:sp>
      <p:sp>
        <p:nvSpPr>
          <p:cNvPr id="7" name="Tijdelijke aanduiding voor voettekst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Tijdelijke aanduiding voor dianumm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datum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65510036-C9F6-4A25-952D-E980D1218E5A}" type="datetime1">
              <a:rPr lang="nl-NL" smtClean="0"/>
              <a:t>17-12-2020</a:t>
            </a:fld>
            <a:endParaRPr lang="en-US" dirty="0"/>
          </a:p>
        </p:txBody>
      </p:sp>
      <p:sp>
        <p:nvSpPr>
          <p:cNvPr id="3" name="Tijdelijke aanduiding voor voettekst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Tijdelijke aanduiding voor dianumm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nl-NL"/>
              <a:t>Klik om stijl te bewerken</a:t>
            </a:r>
            <a:endParaRPr lang="en-US" dirty="0"/>
          </a:p>
        </p:txBody>
      </p:sp>
      <p:sp>
        <p:nvSpPr>
          <p:cNvPr id="3" name="Tijdelijke aanduiding voor inhoud 2"/>
          <p:cNvSpPr>
            <a:spLocks noGrp="1"/>
          </p:cNvSpPr>
          <p:nvPr>
            <p:ph idx="1"/>
          </p:nvPr>
        </p:nvSpPr>
        <p:spPr>
          <a:xfrm>
            <a:off x="5458984" y="812799"/>
            <a:ext cx="5928344" cy="5294757"/>
          </a:xfrm>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4" name="Tijdelijke aanduiding voor tekst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a:t>Klikken om de tekststijl van het model te bewerken</a:t>
            </a:r>
          </a:p>
        </p:txBody>
      </p:sp>
      <p:sp>
        <p:nvSpPr>
          <p:cNvPr id="5" name="Tijdelijke aanduiding voor datum 4"/>
          <p:cNvSpPr>
            <a:spLocks noGrp="1"/>
          </p:cNvSpPr>
          <p:nvPr>
            <p:ph type="dt" sz="half" idx="10"/>
          </p:nvPr>
        </p:nvSpPr>
        <p:spPr>
          <a:xfrm>
            <a:off x="643464" y="6446520"/>
            <a:ext cx="3517568" cy="365125"/>
          </a:xfrm>
        </p:spPr>
        <p:txBody>
          <a:bodyPr rtlCol="0"/>
          <a:lstStyle>
            <a:lvl1pPr algn="l">
              <a:defRPr/>
            </a:lvl1pPr>
          </a:lstStyle>
          <a:p>
            <a:pPr rtl="0"/>
            <a:fld id="{7EC0246C-263D-46C0-97C2-33055410F436}" type="datetime1">
              <a:rPr lang="nl-NL" smtClean="0"/>
              <a:t>17-12-2020</a:t>
            </a:fld>
            <a:endParaRPr lang="en-US" dirty="0"/>
          </a:p>
        </p:txBody>
      </p:sp>
      <p:sp>
        <p:nvSpPr>
          <p:cNvPr id="6" name="Tijdelijke aanduiding voor voettekst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Tijdelijke aanduiding voor dianummer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rtl="0"/>
              <a:t>‹nr.›</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afbeelding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a:t>Klik op het pictogram als u een afbeelding wilt toevoegen</a:t>
            </a:r>
            <a:endParaRPr lang="en-US" dirty="0"/>
          </a:p>
        </p:txBody>
      </p:sp>
      <p:sp>
        <p:nvSpPr>
          <p:cNvPr id="2" name="Titel 1"/>
          <p:cNvSpPr>
            <a:spLocks noGrp="1"/>
          </p:cNvSpPr>
          <p:nvPr>
            <p:ph type="title"/>
          </p:nvPr>
        </p:nvSpPr>
        <p:spPr>
          <a:xfrm>
            <a:off x="1097279" y="4799362"/>
            <a:ext cx="10113645" cy="743682"/>
          </a:xfrm>
        </p:spPr>
        <p:txBody>
          <a:bodyPr tIns="0" bIns="0" rtlCol="0" anchor="b">
            <a:noAutofit/>
          </a:bodyPr>
          <a:lstStyle>
            <a:lvl1pPr>
              <a:defRPr sz="3500" b="0">
                <a:solidFill>
                  <a:srgbClr val="FFFFFF"/>
                </a:solidFill>
              </a:defRPr>
            </a:lvl1pPr>
          </a:lstStyle>
          <a:p>
            <a:pPr rtl="0"/>
            <a:r>
              <a:rPr lang="nl-NL"/>
              <a:t>Klik om stijl te bewerken</a:t>
            </a:r>
            <a:endParaRPr lang="en-US" dirty="0"/>
          </a:p>
        </p:txBody>
      </p:sp>
      <p:sp>
        <p:nvSpPr>
          <p:cNvPr id="4" name="Tijdelijke aanduiding voor tekst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a:t>Klikken om de tekststijl van het model te bewerken</a:t>
            </a:r>
          </a:p>
        </p:txBody>
      </p:sp>
      <p:sp>
        <p:nvSpPr>
          <p:cNvPr id="5" name="Tijdelijke aanduiding voor datum 4"/>
          <p:cNvSpPr>
            <a:spLocks noGrp="1"/>
          </p:cNvSpPr>
          <p:nvPr>
            <p:ph type="dt" sz="half" idx="10"/>
          </p:nvPr>
        </p:nvSpPr>
        <p:spPr/>
        <p:txBody>
          <a:bodyPr rtlCol="0"/>
          <a:lstStyle>
            <a:lvl1pPr>
              <a:defRPr/>
            </a:lvl1pPr>
          </a:lstStyle>
          <a:p>
            <a:pPr rtl="0"/>
            <a:fld id="{AC828DE5-5E25-48F8-9D08-0AAF94E065B7}" type="datetime1">
              <a:rPr lang="nl-NL" smtClean="0"/>
              <a:t>17-12-2020</a:t>
            </a:fld>
            <a:endParaRPr lang="en-US" dirty="0"/>
          </a:p>
        </p:txBody>
      </p:sp>
      <p:sp>
        <p:nvSpPr>
          <p:cNvPr id="6" name="Tijdelijke aanduiding voor voettekst 5"/>
          <p:cNvSpPr>
            <a:spLocks noGrp="1"/>
          </p:cNvSpPr>
          <p:nvPr>
            <p:ph type="ftr" sz="quarter" idx="11"/>
          </p:nvPr>
        </p:nvSpPr>
        <p:spPr>
          <a:xfrm>
            <a:off x="1097279" y="6446838"/>
            <a:ext cx="6818262" cy="365125"/>
          </a:xfrm>
        </p:spPr>
        <p:txBody>
          <a:bodyPr rtlCol="0"/>
          <a:lstStyle/>
          <a:p>
            <a:pPr algn="l" rtl="0"/>
            <a:endParaRPr lang="en-US"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titel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nl"/>
              <a:t>Klik om de titelstijl van het model te bewerken</a:t>
            </a:r>
            <a:endParaRPr lang="en-US" dirty="0"/>
          </a:p>
        </p:txBody>
      </p:sp>
      <p:sp>
        <p:nvSpPr>
          <p:cNvPr id="3" name="Tijdelijke aanduiding voor tekst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nl"/>
              <a:t>Klik om de tekststijlen van het model te bewerken</a:t>
            </a:r>
          </a:p>
          <a:p>
            <a:pPr lvl="1" rtl="0"/>
            <a:r>
              <a:rPr lang="nl"/>
              <a:t>Tweede niveau</a:t>
            </a:r>
          </a:p>
          <a:p>
            <a:pPr lvl="2" rtl="0"/>
            <a:r>
              <a:rPr lang="nl"/>
              <a:t>Derde niveau</a:t>
            </a:r>
          </a:p>
          <a:p>
            <a:pPr lvl="3" rtl="0"/>
            <a:r>
              <a:rPr lang="nl"/>
              <a:t>Vierde niveau</a:t>
            </a:r>
          </a:p>
          <a:p>
            <a:pPr lvl="4" rtl="0"/>
            <a:r>
              <a:rPr lang="nl"/>
              <a:t>Vijfde niveau</a:t>
            </a:r>
            <a:endParaRPr lang="en-US" dirty="0"/>
          </a:p>
        </p:txBody>
      </p:sp>
      <p:sp>
        <p:nvSpPr>
          <p:cNvPr id="4" name="Tijdelijke aanduiding voor datum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FBBDB2E9-45E4-446B-B384-7A1A43730A2E}" type="datetime1">
              <a:rPr lang="nl-NL" smtClean="0"/>
              <a:t>17-12-2020</a:t>
            </a:fld>
            <a:endParaRPr lang="en-US" dirty="0"/>
          </a:p>
        </p:txBody>
      </p:sp>
      <p:sp>
        <p:nvSpPr>
          <p:cNvPr id="5" name="Tijdelijke aanduiding voor voettekst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Tijdelijke aanduiding voor dianumm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‹nr.›</a:t>
            </a:fld>
            <a:endParaRPr lang="en-US" dirty="0"/>
          </a:p>
        </p:txBody>
      </p:sp>
      <p:cxnSp>
        <p:nvCxnSpPr>
          <p:cNvPr id="10" name="Rechte verbindingslijn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hthoek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el 1">
            <a:extLst>
              <a:ext uri="{FF2B5EF4-FFF2-40B4-BE49-F238E27FC236}">
                <a16:creationId xmlns:a16="http://schemas.microsoft.com/office/drawing/2014/main" id="{78FD68DA-43BA-4508-8DE2-BA9BB7B2FA5B}"/>
              </a:ext>
            </a:extLst>
          </p:cNvPr>
          <p:cNvSpPr>
            <a:spLocks noGrp="1"/>
          </p:cNvSpPr>
          <p:nvPr>
            <p:ph type="ctrTitle"/>
          </p:nvPr>
        </p:nvSpPr>
        <p:spPr>
          <a:xfrm>
            <a:off x="1104900" y="1285463"/>
            <a:ext cx="10438172" cy="3039631"/>
          </a:xfrm>
        </p:spPr>
        <p:txBody>
          <a:bodyPr rtlCol="0">
            <a:normAutofit fontScale="90000"/>
          </a:bodyPr>
          <a:lstStyle/>
          <a:p>
            <a:pPr algn="ctr" rtl="0"/>
            <a:br>
              <a:rPr lang="nl-NL" sz="7200" b="1" dirty="0"/>
            </a:br>
            <a:r>
              <a:rPr lang="nl-NL" sz="5300" b="1" dirty="0"/>
              <a:t>Extra agendapunt N-VA Beernem: Ondertekening charter Masterplan Toegankelijke Haltes</a:t>
            </a:r>
            <a:endParaRPr lang="nl" sz="5300" b="1" dirty="0"/>
          </a:p>
        </p:txBody>
      </p:sp>
      <p:sp>
        <p:nvSpPr>
          <p:cNvPr id="3" name="Subtitel 2">
            <a:extLst>
              <a:ext uri="{FF2B5EF4-FFF2-40B4-BE49-F238E27FC236}">
                <a16:creationId xmlns:a16="http://schemas.microsoft.com/office/drawing/2014/main" id="{A8E9CFF2-3777-4FF4-A759-8491175B0B7C}"/>
              </a:ext>
            </a:extLst>
          </p:cNvPr>
          <p:cNvSpPr>
            <a:spLocks noGrp="1"/>
          </p:cNvSpPr>
          <p:nvPr>
            <p:ph type="subTitle" idx="1"/>
          </p:nvPr>
        </p:nvSpPr>
        <p:spPr>
          <a:xfrm>
            <a:off x="5333999" y="4672739"/>
            <a:ext cx="6225101" cy="1021498"/>
          </a:xfrm>
        </p:spPr>
        <p:txBody>
          <a:bodyPr rtlCol="0">
            <a:normAutofit/>
          </a:bodyPr>
          <a:lstStyle/>
          <a:p>
            <a:pPr rtl="0"/>
            <a:r>
              <a:rPr lang="nl-NL" b="1" dirty="0">
                <a:latin typeface="+mj-lt"/>
              </a:rPr>
              <a:t>Gemeenteraad 17 december 2020</a:t>
            </a:r>
            <a:endParaRPr lang="nl" sz="2400" b="1" dirty="0">
              <a:latin typeface="+mj-lt"/>
            </a:endParaRPr>
          </a:p>
        </p:txBody>
      </p:sp>
      <p:cxnSp>
        <p:nvCxnSpPr>
          <p:cNvPr id="24" name="Rechte verbindingslijn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9E5692B-72F9-45A1-A2EB-E0A250608E10}"/>
              </a:ext>
            </a:extLst>
          </p:cNvPr>
          <p:cNvSpPr>
            <a:spLocks noGrp="1"/>
          </p:cNvSpPr>
          <p:nvPr>
            <p:ph type="dt" sz="half" idx="10"/>
          </p:nvPr>
        </p:nvSpPr>
        <p:spPr>
          <a:xfrm>
            <a:off x="6771190" y="6481823"/>
            <a:ext cx="4032086" cy="330140"/>
          </a:xfrm>
        </p:spPr>
        <p:txBody>
          <a:bodyPr/>
          <a:lstStyle/>
          <a:p>
            <a:pPr rtl="0"/>
            <a:r>
              <a:rPr lang="nl-NL" sz="1600" dirty="0"/>
              <a:t>Charter </a:t>
            </a:r>
            <a:r>
              <a:rPr lang="nl-NL" sz="1600" dirty="0" err="1"/>
              <a:t>Masterpllan</a:t>
            </a:r>
            <a:r>
              <a:rPr lang="nl-NL" sz="1600" dirty="0"/>
              <a:t> Toegankelijke Haltes</a:t>
            </a:r>
            <a:endParaRPr lang="en-US" sz="1600" dirty="0"/>
          </a:p>
        </p:txBody>
      </p:sp>
      <p:pic>
        <p:nvPicPr>
          <p:cNvPr id="4" name="Afbeelding 3" descr="Afbeelding met tekst, schermafbeelding, elektronica, scherm&#10;&#10;Automatisch gegenereerde beschrijving">
            <a:extLst>
              <a:ext uri="{FF2B5EF4-FFF2-40B4-BE49-F238E27FC236}">
                <a16:creationId xmlns:a16="http://schemas.microsoft.com/office/drawing/2014/main" id="{D9A1F1A9-7C63-44FE-BFEF-6D5C4756F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132" y="1148804"/>
            <a:ext cx="4779336" cy="4387067"/>
          </a:xfrm>
          <a:prstGeom prst="rect">
            <a:avLst/>
          </a:prstGeom>
        </p:spPr>
      </p:pic>
      <p:pic>
        <p:nvPicPr>
          <p:cNvPr id="6" name="Afbeelding 5">
            <a:extLst>
              <a:ext uri="{FF2B5EF4-FFF2-40B4-BE49-F238E27FC236}">
                <a16:creationId xmlns:a16="http://schemas.microsoft.com/office/drawing/2014/main" id="{E44948CD-F410-48EE-9FAD-D9185626ED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7235" y="443425"/>
            <a:ext cx="4081030" cy="5797826"/>
          </a:xfrm>
          <a:prstGeom prst="rect">
            <a:avLst/>
          </a:prstGeom>
        </p:spPr>
      </p:pic>
      <p:pic>
        <p:nvPicPr>
          <p:cNvPr id="5" name="Afbeelding 4" descr="Afbeelding met tekst&#10;&#10;Automatisch gegenereerde beschrijving">
            <a:extLst>
              <a:ext uri="{FF2B5EF4-FFF2-40B4-BE49-F238E27FC236}">
                <a16:creationId xmlns:a16="http://schemas.microsoft.com/office/drawing/2014/main" id="{E2DD9EA8-2FD1-4825-B35F-094BEA1221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199" y="1691999"/>
            <a:ext cx="3444607" cy="3188226"/>
          </a:xfrm>
          <a:prstGeom prst="rect">
            <a:avLst/>
          </a:prstGeom>
        </p:spPr>
      </p:pic>
    </p:spTree>
    <p:extLst>
      <p:ext uri="{BB962C8B-B14F-4D97-AF65-F5344CB8AC3E}">
        <p14:creationId xmlns:p14="http://schemas.microsoft.com/office/powerpoint/2010/main" val="2287418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29B6F-D323-4B65-995F-0B0F4AC5755A}"/>
              </a:ext>
            </a:extLst>
          </p:cNvPr>
          <p:cNvSpPr>
            <a:spLocks noGrp="1"/>
          </p:cNvSpPr>
          <p:nvPr>
            <p:ph type="title"/>
          </p:nvPr>
        </p:nvSpPr>
        <p:spPr/>
        <p:txBody>
          <a:bodyPr/>
          <a:lstStyle/>
          <a:p>
            <a:r>
              <a:rPr lang="nl-NL" dirty="0"/>
              <a:t>1. Cijfers Vlaanderen</a:t>
            </a:r>
            <a:endParaRPr lang="nl-BE" dirty="0"/>
          </a:p>
        </p:txBody>
      </p:sp>
      <p:sp>
        <p:nvSpPr>
          <p:cNvPr id="5" name="Tijdelijke aanduiding voor datum 4">
            <a:extLst>
              <a:ext uri="{FF2B5EF4-FFF2-40B4-BE49-F238E27FC236}">
                <a16:creationId xmlns:a16="http://schemas.microsoft.com/office/drawing/2014/main" id="{AC6A2E50-D3A3-4A0E-BF20-587049A0CD97}"/>
              </a:ext>
            </a:extLst>
          </p:cNvPr>
          <p:cNvSpPr>
            <a:spLocks noGrp="1"/>
          </p:cNvSpPr>
          <p:nvPr>
            <p:ph type="dt" sz="half" idx="10"/>
          </p:nvPr>
        </p:nvSpPr>
        <p:spPr>
          <a:xfrm>
            <a:off x="7118430" y="6571397"/>
            <a:ext cx="3684846" cy="275291"/>
          </a:xfrm>
        </p:spPr>
        <p:txBody>
          <a:bodyPr/>
          <a:lstStyle/>
          <a:p>
            <a:pPr rtl="0"/>
            <a:r>
              <a:rPr lang="nl-NL" sz="1400" dirty="0"/>
              <a:t>Bron Cijfers: Masterplan Toegankelijkheid </a:t>
            </a:r>
            <a:endParaRPr lang="en-US" sz="1400" dirty="0"/>
          </a:p>
        </p:txBody>
      </p:sp>
      <p:pic>
        <p:nvPicPr>
          <p:cNvPr id="7" name="Afbeelding 6" descr="Afbeelding met tafel&#10;&#10;Automatisch gegenereerde beschrijving">
            <a:extLst>
              <a:ext uri="{FF2B5EF4-FFF2-40B4-BE49-F238E27FC236}">
                <a16:creationId xmlns:a16="http://schemas.microsoft.com/office/drawing/2014/main" id="{103CDDA8-557C-43FD-8669-C75D0657D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8" y="2088816"/>
            <a:ext cx="12101464" cy="2680368"/>
          </a:xfrm>
          <a:prstGeom prst="rect">
            <a:avLst/>
          </a:prstGeom>
        </p:spPr>
      </p:pic>
      <p:sp>
        <p:nvSpPr>
          <p:cNvPr id="8" name="Tekstvak 7">
            <a:extLst>
              <a:ext uri="{FF2B5EF4-FFF2-40B4-BE49-F238E27FC236}">
                <a16:creationId xmlns:a16="http://schemas.microsoft.com/office/drawing/2014/main" id="{F5ACEF65-45E9-4573-9347-EB1F030740D7}"/>
              </a:ext>
            </a:extLst>
          </p:cNvPr>
          <p:cNvSpPr txBox="1"/>
          <p:nvPr/>
        </p:nvSpPr>
        <p:spPr>
          <a:xfrm flipH="1">
            <a:off x="1444487" y="4944738"/>
            <a:ext cx="9064486" cy="1200329"/>
          </a:xfrm>
          <a:prstGeom prst="rect">
            <a:avLst/>
          </a:prstGeom>
          <a:noFill/>
        </p:spPr>
        <p:txBody>
          <a:bodyPr wrap="square" rtlCol="0">
            <a:spAutoFit/>
          </a:bodyPr>
          <a:lstStyle/>
          <a:p>
            <a:pPr marL="285750" indent="-285750">
              <a:buFont typeface="Arial" panose="020B0604020202020204" pitchFamily="34" charset="0"/>
              <a:buChar char="•"/>
            </a:pPr>
            <a:r>
              <a:rPr lang="nl-NL" sz="2400" b="1" dirty="0"/>
              <a:t>ca. 1/3e van de haltes ligt langs gewestwegen – 16% toegankelijk</a:t>
            </a:r>
          </a:p>
          <a:p>
            <a:pPr marL="285750" indent="-285750">
              <a:buFont typeface="Arial" panose="020B0604020202020204" pitchFamily="34" charset="0"/>
              <a:buChar char="•"/>
            </a:pPr>
            <a:r>
              <a:rPr lang="nl-NL" sz="2400" b="1" dirty="0"/>
              <a:t>ca. 2/3e van de haltes ligt langs gemeentewegen – 9% toegankelijk</a:t>
            </a:r>
            <a:r>
              <a:rPr lang="nl-NL" dirty="0"/>
              <a:t>.</a:t>
            </a:r>
            <a:endParaRPr lang="nl-BE" dirty="0"/>
          </a:p>
        </p:txBody>
      </p:sp>
    </p:spTree>
    <p:extLst>
      <p:ext uri="{BB962C8B-B14F-4D97-AF65-F5344CB8AC3E}">
        <p14:creationId xmlns:p14="http://schemas.microsoft.com/office/powerpoint/2010/main" val="1251603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186BC-449C-4DDB-A99B-E900E66E2644}"/>
              </a:ext>
            </a:extLst>
          </p:cNvPr>
          <p:cNvSpPr>
            <a:spLocks noGrp="1"/>
          </p:cNvSpPr>
          <p:nvPr>
            <p:ph type="title"/>
          </p:nvPr>
        </p:nvSpPr>
        <p:spPr/>
        <p:txBody>
          <a:bodyPr/>
          <a:lstStyle/>
          <a:p>
            <a:r>
              <a:rPr lang="nl-NL" dirty="0"/>
              <a:t>2. Cijfers Beernem</a:t>
            </a:r>
            <a:endParaRPr lang="nl-BE" dirty="0"/>
          </a:p>
        </p:txBody>
      </p:sp>
      <p:sp>
        <p:nvSpPr>
          <p:cNvPr id="5" name="Tijdelijke aanduiding voor datum 4">
            <a:extLst>
              <a:ext uri="{FF2B5EF4-FFF2-40B4-BE49-F238E27FC236}">
                <a16:creationId xmlns:a16="http://schemas.microsoft.com/office/drawing/2014/main" id="{27E52B5B-745E-439F-A22F-D17BC3325CAC}"/>
              </a:ext>
            </a:extLst>
          </p:cNvPr>
          <p:cNvSpPr>
            <a:spLocks noGrp="1"/>
          </p:cNvSpPr>
          <p:nvPr>
            <p:ph type="dt" sz="half" idx="10"/>
          </p:nvPr>
        </p:nvSpPr>
        <p:spPr>
          <a:xfrm>
            <a:off x="6096001" y="6412375"/>
            <a:ext cx="4707276" cy="399588"/>
          </a:xfrm>
        </p:spPr>
        <p:txBody>
          <a:bodyPr/>
          <a:lstStyle/>
          <a:p>
            <a:pPr rtl="0"/>
            <a:r>
              <a:rPr lang="en-US" sz="1200" dirty="0" err="1"/>
              <a:t>Bron</a:t>
            </a:r>
            <a:r>
              <a:rPr lang="en-US" sz="1200" dirty="0"/>
              <a:t> </a:t>
            </a:r>
            <a:r>
              <a:rPr lang="en-US" sz="1200" dirty="0" err="1"/>
              <a:t>Cijfers</a:t>
            </a:r>
            <a:r>
              <a:rPr lang="en-US" sz="1200" dirty="0"/>
              <a:t>: SV 806 – 5 </a:t>
            </a:r>
            <a:r>
              <a:rPr lang="en-US" sz="1200" dirty="0" err="1"/>
              <a:t>mei</a:t>
            </a:r>
            <a:r>
              <a:rPr lang="en-US" sz="1200" dirty="0"/>
              <a:t> 2020 – Kurt De </a:t>
            </a:r>
            <a:r>
              <a:rPr lang="en-US" sz="1200" dirty="0" err="1"/>
              <a:t>Loor</a:t>
            </a:r>
            <a:r>
              <a:rPr lang="en-US" sz="1200" dirty="0"/>
              <a:t> (Vlaams </a:t>
            </a:r>
            <a:r>
              <a:rPr lang="en-US" sz="1200" dirty="0" err="1"/>
              <a:t>Parlement</a:t>
            </a:r>
            <a:r>
              <a:rPr lang="en-US" dirty="0"/>
              <a:t>)</a:t>
            </a:r>
          </a:p>
        </p:txBody>
      </p:sp>
      <p:graphicFrame>
        <p:nvGraphicFramePr>
          <p:cNvPr id="9" name="Object 8">
            <a:extLst>
              <a:ext uri="{FF2B5EF4-FFF2-40B4-BE49-F238E27FC236}">
                <a16:creationId xmlns:a16="http://schemas.microsoft.com/office/drawing/2014/main" id="{FB0379F8-4252-4A04-955D-27DF52FD2DB5}"/>
              </a:ext>
            </a:extLst>
          </p:cNvPr>
          <p:cNvGraphicFramePr>
            <a:graphicFrameLocks noChangeAspect="1"/>
          </p:cNvGraphicFramePr>
          <p:nvPr>
            <p:extLst>
              <p:ext uri="{D42A27DB-BD31-4B8C-83A1-F6EECF244321}">
                <p14:modId xmlns:p14="http://schemas.microsoft.com/office/powerpoint/2010/main" val="2175840340"/>
              </p:ext>
            </p:extLst>
          </p:nvPr>
        </p:nvGraphicFramePr>
        <p:xfrm>
          <a:off x="453997" y="2223069"/>
          <a:ext cx="11075661" cy="2897572"/>
        </p:xfrm>
        <a:graphic>
          <a:graphicData uri="http://schemas.openxmlformats.org/presentationml/2006/ole">
            <mc:AlternateContent xmlns:mc="http://schemas.openxmlformats.org/markup-compatibility/2006">
              <mc:Choice xmlns:v="urn:schemas-microsoft-com:vml" Requires="v">
                <p:oleObj spid="_x0000_s1026" name="Worksheet" r:id="rId3" imgW="6286574" imgH="1644738" progId="Excel.Sheet.12">
                  <p:embed/>
                </p:oleObj>
              </mc:Choice>
              <mc:Fallback>
                <p:oleObj name="Worksheet" r:id="rId3" imgW="6286574" imgH="1644738" progId="Excel.Sheet.12">
                  <p:embed/>
                  <p:pic>
                    <p:nvPicPr>
                      <p:cNvPr id="9" name="Object 8">
                        <a:extLst>
                          <a:ext uri="{FF2B5EF4-FFF2-40B4-BE49-F238E27FC236}">
                            <a16:creationId xmlns:a16="http://schemas.microsoft.com/office/drawing/2014/main" id="{FB0379F8-4252-4A04-955D-27DF52FD2DB5}"/>
                          </a:ext>
                        </a:extLst>
                      </p:cNvPr>
                      <p:cNvPicPr/>
                      <p:nvPr/>
                    </p:nvPicPr>
                    <p:blipFill>
                      <a:blip r:embed="rId4"/>
                      <a:stretch>
                        <a:fillRect/>
                      </a:stretch>
                    </p:blipFill>
                    <p:spPr>
                      <a:xfrm>
                        <a:off x="453997" y="2223069"/>
                        <a:ext cx="11075661" cy="2897572"/>
                      </a:xfrm>
                      <a:prstGeom prst="rect">
                        <a:avLst/>
                      </a:prstGeom>
                    </p:spPr>
                  </p:pic>
                </p:oleObj>
              </mc:Fallback>
            </mc:AlternateContent>
          </a:graphicData>
        </a:graphic>
      </p:graphicFrame>
    </p:spTree>
    <p:extLst>
      <p:ext uri="{BB962C8B-B14F-4D97-AF65-F5344CB8AC3E}">
        <p14:creationId xmlns:p14="http://schemas.microsoft.com/office/powerpoint/2010/main" val="85877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39770-4267-4CC3-8407-1B27A3FC19FD}"/>
              </a:ext>
            </a:extLst>
          </p:cNvPr>
          <p:cNvSpPr>
            <a:spLocks noGrp="1"/>
          </p:cNvSpPr>
          <p:nvPr>
            <p:ph type="title"/>
          </p:nvPr>
        </p:nvSpPr>
        <p:spPr/>
        <p:txBody>
          <a:bodyPr>
            <a:normAutofit/>
          </a:bodyPr>
          <a:lstStyle/>
          <a:p>
            <a:r>
              <a:rPr lang="nl-NL" dirty="0"/>
              <a:t>3. </a:t>
            </a:r>
            <a:r>
              <a:rPr lang="nl-NL" sz="4000" dirty="0"/>
              <a:t>MASTERPLAN TOEGANKELIJKHEID – VLAAMSE REGERING</a:t>
            </a:r>
            <a:endParaRPr lang="nl-BE" sz="4000" dirty="0"/>
          </a:p>
        </p:txBody>
      </p:sp>
      <p:sp>
        <p:nvSpPr>
          <p:cNvPr id="3" name="Tijdelijke aanduiding voor inhoud 2">
            <a:extLst>
              <a:ext uri="{FF2B5EF4-FFF2-40B4-BE49-F238E27FC236}">
                <a16:creationId xmlns:a16="http://schemas.microsoft.com/office/drawing/2014/main" id="{A92C9C26-E1B6-4BD3-92D4-A920FD936CA9}"/>
              </a:ext>
            </a:extLst>
          </p:cNvPr>
          <p:cNvSpPr>
            <a:spLocks noGrp="1"/>
          </p:cNvSpPr>
          <p:nvPr>
            <p:ph sz="half" idx="1"/>
          </p:nvPr>
        </p:nvSpPr>
        <p:spPr>
          <a:xfrm>
            <a:off x="1097279" y="2120900"/>
            <a:ext cx="8972695" cy="4210452"/>
          </a:xfrm>
        </p:spPr>
        <p:txBody>
          <a:bodyPr/>
          <a:lstStyle/>
          <a:p>
            <a:pPr>
              <a:buFont typeface="Arial" panose="020B0604020202020204" pitchFamily="34" charset="0"/>
              <a:buChar char="•"/>
            </a:pPr>
            <a:endParaRPr lang="nl-NL" dirty="0"/>
          </a:p>
          <a:p>
            <a:pPr>
              <a:buFont typeface="Arial" panose="020B0604020202020204" pitchFamily="34" charset="0"/>
              <a:buChar char="•"/>
            </a:pPr>
            <a:r>
              <a:rPr lang="nl-BE" b="1" dirty="0"/>
              <a:t>= actieplan voor toegankelijk maken van de halte-infrastructuur</a:t>
            </a:r>
          </a:p>
          <a:p>
            <a:pPr>
              <a:buFont typeface="Arial" panose="020B0604020202020204" pitchFamily="34" charset="0"/>
              <a:buChar char="•"/>
            </a:pPr>
            <a:endParaRPr lang="nl-NL" b="1" dirty="0"/>
          </a:p>
          <a:p>
            <a:pPr>
              <a:buFont typeface="Arial" panose="020B0604020202020204" pitchFamily="34" charset="0"/>
              <a:buChar char="•"/>
            </a:pPr>
            <a:r>
              <a:rPr lang="nl-NL" b="1" dirty="0"/>
              <a:t>Opmaak plan maakt deel uit van beleidsnota MOW (2019 – 2024)</a:t>
            </a:r>
          </a:p>
          <a:p>
            <a:pPr marL="0" indent="0">
              <a:buNone/>
            </a:pPr>
            <a:r>
              <a:rPr lang="nl-NL" b="1" dirty="0"/>
              <a:t> </a:t>
            </a:r>
          </a:p>
          <a:p>
            <a:pPr>
              <a:buFont typeface="Arial" panose="020B0604020202020204" pitchFamily="34" charset="0"/>
              <a:buChar char="•"/>
            </a:pPr>
            <a:r>
              <a:rPr lang="nl-NL" b="1" dirty="0"/>
              <a:t>Lancering door minister Lydia Peeters op 20/11/2020</a:t>
            </a:r>
          </a:p>
          <a:p>
            <a:pPr>
              <a:buFont typeface="Arial" panose="020B0604020202020204" pitchFamily="34" charset="0"/>
              <a:buChar char="•"/>
            </a:pPr>
            <a:endParaRPr lang="nl-NL" b="1" dirty="0"/>
          </a:p>
          <a:p>
            <a:pPr>
              <a:buFont typeface="Arial" panose="020B0604020202020204" pitchFamily="34" charset="0"/>
              <a:buChar char="•"/>
            </a:pPr>
            <a:r>
              <a:rPr lang="nl-NL" b="1" dirty="0"/>
              <a:t>Investering van 23 miljoen euro door Vlaamse Regering tijdens deze legislatuur</a:t>
            </a:r>
            <a:endParaRPr lang="nl-BE" b="1" dirty="0"/>
          </a:p>
        </p:txBody>
      </p:sp>
      <p:sp>
        <p:nvSpPr>
          <p:cNvPr id="5" name="Tijdelijke aanduiding voor datum 4">
            <a:extLst>
              <a:ext uri="{FF2B5EF4-FFF2-40B4-BE49-F238E27FC236}">
                <a16:creationId xmlns:a16="http://schemas.microsoft.com/office/drawing/2014/main" id="{ECB23C55-1125-4A14-A5AC-3C4096B418B4}"/>
              </a:ext>
            </a:extLst>
          </p:cNvPr>
          <p:cNvSpPr>
            <a:spLocks noGrp="1"/>
          </p:cNvSpPr>
          <p:nvPr>
            <p:ph type="dt" sz="half" idx="10"/>
          </p:nvPr>
        </p:nvSpPr>
        <p:spPr/>
        <p:txBody>
          <a:bodyPr/>
          <a:lstStyle/>
          <a:p>
            <a:pPr rtl="0"/>
            <a:fld id="{CF007331-9111-4CF7-BB53-7967C82BE855}" type="datetime1">
              <a:rPr lang="nl-NL" smtClean="0"/>
              <a:t>17-12-2020</a:t>
            </a:fld>
            <a:endParaRPr lang="en-US" dirty="0"/>
          </a:p>
        </p:txBody>
      </p:sp>
      <p:pic>
        <p:nvPicPr>
          <p:cNvPr id="9" name="Afbeelding 8" descr="Afbeelding met persoon, gebouw, grond, staand&#10;&#10;Automatisch gegenereerde beschrijving">
            <a:extLst>
              <a:ext uri="{FF2B5EF4-FFF2-40B4-BE49-F238E27FC236}">
                <a16:creationId xmlns:a16="http://schemas.microsoft.com/office/drawing/2014/main" id="{2ED9407A-F82E-4D7E-89B0-A76D12E2C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3417" y="2795248"/>
            <a:ext cx="3593114" cy="2395898"/>
          </a:xfrm>
          <a:prstGeom prst="rect">
            <a:avLst/>
          </a:prstGeom>
        </p:spPr>
      </p:pic>
    </p:spTree>
    <p:extLst>
      <p:ext uri="{BB962C8B-B14F-4D97-AF65-F5344CB8AC3E}">
        <p14:creationId xmlns:p14="http://schemas.microsoft.com/office/powerpoint/2010/main" val="408336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39770-4267-4CC3-8407-1B27A3FC19FD}"/>
              </a:ext>
            </a:extLst>
          </p:cNvPr>
          <p:cNvSpPr>
            <a:spLocks noGrp="1"/>
          </p:cNvSpPr>
          <p:nvPr>
            <p:ph type="title"/>
          </p:nvPr>
        </p:nvSpPr>
        <p:spPr/>
        <p:txBody>
          <a:bodyPr>
            <a:normAutofit/>
          </a:bodyPr>
          <a:lstStyle/>
          <a:p>
            <a:r>
              <a:rPr lang="nl-NL" dirty="0"/>
              <a:t>3. </a:t>
            </a:r>
            <a:r>
              <a:rPr lang="nl-NL" sz="4000" dirty="0"/>
              <a:t>MASTERPLAN TOEGANKELIJKHEID – VLAAMSE REGERING </a:t>
            </a:r>
            <a:endParaRPr lang="nl-BE" sz="4000" dirty="0"/>
          </a:p>
        </p:txBody>
      </p:sp>
      <p:sp>
        <p:nvSpPr>
          <p:cNvPr id="3" name="Tijdelijke aanduiding voor inhoud 2">
            <a:extLst>
              <a:ext uri="{FF2B5EF4-FFF2-40B4-BE49-F238E27FC236}">
                <a16:creationId xmlns:a16="http://schemas.microsoft.com/office/drawing/2014/main" id="{A92C9C26-E1B6-4BD3-92D4-A920FD936CA9}"/>
              </a:ext>
            </a:extLst>
          </p:cNvPr>
          <p:cNvSpPr>
            <a:spLocks noGrp="1"/>
          </p:cNvSpPr>
          <p:nvPr>
            <p:ph sz="half" idx="1"/>
          </p:nvPr>
        </p:nvSpPr>
        <p:spPr>
          <a:xfrm>
            <a:off x="1097279" y="2120900"/>
            <a:ext cx="8972695" cy="4210452"/>
          </a:xfrm>
        </p:spPr>
        <p:txBody>
          <a:bodyPr>
            <a:normAutofit lnSpcReduction="10000"/>
          </a:bodyPr>
          <a:lstStyle/>
          <a:p>
            <a:pPr>
              <a:buFont typeface="Arial" panose="020B0604020202020204" pitchFamily="34" charset="0"/>
              <a:buChar char="•"/>
            </a:pPr>
            <a:endParaRPr lang="nl-NL" dirty="0"/>
          </a:p>
          <a:p>
            <a:pPr>
              <a:buFont typeface="Arial" panose="020B0604020202020204" pitchFamily="34" charset="0"/>
              <a:buChar char="•"/>
            </a:pPr>
            <a:r>
              <a:rPr lang="nl-BE" b="1" dirty="0"/>
              <a:t>= DOELSTELLINGEN: </a:t>
            </a:r>
          </a:p>
          <a:p>
            <a:pPr marL="457200" indent="-457200">
              <a:buFont typeface="+mj-lt"/>
              <a:buAutoNum type="arabicPeriod"/>
            </a:pPr>
            <a:r>
              <a:rPr lang="nl-BE" b="1" dirty="0"/>
              <a:t>50 % Haltes van </a:t>
            </a:r>
            <a:r>
              <a:rPr lang="nl-BE" b="1" dirty="0" err="1"/>
              <a:t>kernnet</a:t>
            </a:r>
            <a:r>
              <a:rPr lang="nl-BE" b="1" dirty="0"/>
              <a:t> en aanvullend net zijn toegankelijk tegen 2030</a:t>
            </a:r>
          </a:p>
          <a:p>
            <a:pPr marL="457200" indent="-457200">
              <a:buFont typeface="+mj-lt"/>
              <a:buAutoNum type="arabicPeriod"/>
            </a:pPr>
            <a:r>
              <a:rPr lang="nl-BE" b="1" dirty="0"/>
              <a:t>Tegen 2030 kunnen 70 % van de reizigers gebruik maken van toegankelijke rit</a:t>
            </a:r>
          </a:p>
          <a:p>
            <a:pPr marL="457200" indent="-457200">
              <a:buFont typeface="+mj-lt"/>
              <a:buAutoNum type="arabicPeriod"/>
            </a:pPr>
            <a:r>
              <a:rPr lang="nl-BE" b="1" dirty="0"/>
              <a:t>Bestaande haltes zijn minimaal toegankelijk mits </a:t>
            </a:r>
            <a:r>
              <a:rPr lang="nl-BE" b="1" dirty="0" err="1"/>
              <a:t>asistentie</a:t>
            </a:r>
            <a:endParaRPr lang="nl-BE" b="1" dirty="0"/>
          </a:p>
          <a:p>
            <a:pPr marL="457200" indent="-457200">
              <a:buFont typeface="+mj-lt"/>
              <a:buAutoNum type="arabicPeriod"/>
            </a:pPr>
            <a:r>
              <a:rPr lang="nl-BE" b="1" dirty="0"/>
              <a:t>Nieuwe (her)aangelegde haltes zijn autonoom toegankelijk voor personen met een motorische beperking en voor blinden en slechtzienden </a:t>
            </a:r>
          </a:p>
          <a:p>
            <a:pPr marL="457200" indent="-457200">
              <a:buFont typeface="+mj-lt"/>
              <a:buAutoNum type="arabicPeriod"/>
            </a:pPr>
            <a:r>
              <a:rPr lang="nl-BE" b="1" dirty="0"/>
              <a:t>100 % van de haltes opgenomen als Hoppinpunt zijn tegen 2030 toegankelijk voor personen met een motorische en visuele beperking. Nieuwe haltes in een hoppinpunt worden meteen toegankelijk aangelegd </a:t>
            </a:r>
          </a:p>
          <a:p>
            <a:pPr marL="0" indent="0">
              <a:buNone/>
            </a:pPr>
            <a:endParaRPr lang="nl-NL" b="1" dirty="0"/>
          </a:p>
        </p:txBody>
      </p:sp>
      <p:sp>
        <p:nvSpPr>
          <p:cNvPr id="5" name="Tijdelijke aanduiding voor datum 4">
            <a:extLst>
              <a:ext uri="{FF2B5EF4-FFF2-40B4-BE49-F238E27FC236}">
                <a16:creationId xmlns:a16="http://schemas.microsoft.com/office/drawing/2014/main" id="{ECB23C55-1125-4A14-A5AC-3C4096B418B4}"/>
              </a:ext>
            </a:extLst>
          </p:cNvPr>
          <p:cNvSpPr>
            <a:spLocks noGrp="1"/>
          </p:cNvSpPr>
          <p:nvPr>
            <p:ph type="dt" sz="half" idx="10"/>
          </p:nvPr>
        </p:nvSpPr>
        <p:spPr/>
        <p:txBody>
          <a:bodyPr/>
          <a:lstStyle/>
          <a:p>
            <a:pPr rtl="0"/>
            <a:fld id="{CF007331-9111-4CF7-BB53-7967C82BE855}" type="datetime1">
              <a:rPr lang="nl-NL" smtClean="0"/>
              <a:t>17-12-2020</a:t>
            </a:fld>
            <a:endParaRPr lang="en-US" dirty="0"/>
          </a:p>
        </p:txBody>
      </p:sp>
    </p:spTree>
    <p:extLst>
      <p:ext uri="{BB962C8B-B14F-4D97-AF65-F5344CB8AC3E}">
        <p14:creationId xmlns:p14="http://schemas.microsoft.com/office/powerpoint/2010/main" val="1100296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25930-4B94-4074-A90E-35E0A8421512}"/>
              </a:ext>
            </a:extLst>
          </p:cNvPr>
          <p:cNvSpPr>
            <a:spLocks noGrp="1"/>
          </p:cNvSpPr>
          <p:nvPr>
            <p:ph type="title"/>
          </p:nvPr>
        </p:nvSpPr>
        <p:spPr>
          <a:xfrm>
            <a:off x="1097280" y="286603"/>
            <a:ext cx="10058400" cy="1450757"/>
          </a:xfrm>
        </p:spPr>
        <p:txBody>
          <a:bodyPr anchor="b">
            <a:normAutofit/>
          </a:bodyPr>
          <a:lstStyle/>
          <a:p>
            <a:r>
              <a:rPr lang="nl-NL" dirty="0"/>
              <a:t>4. Vlaanderen ondersteunt lokale besturen</a:t>
            </a:r>
            <a:endParaRPr lang="nl-BE" dirty="0"/>
          </a:p>
        </p:txBody>
      </p:sp>
      <p:pic>
        <p:nvPicPr>
          <p:cNvPr id="6" name="Afbeelding 5" descr="Afbeelding met persoon, transport, trekken&#10;&#10;Automatisch gegenereerde beschrijving">
            <a:extLst>
              <a:ext uri="{FF2B5EF4-FFF2-40B4-BE49-F238E27FC236}">
                <a16:creationId xmlns:a16="http://schemas.microsoft.com/office/drawing/2014/main" id="{2EDE4249-5EF1-4EA8-8722-13136D229765}"/>
              </a:ext>
            </a:extLst>
          </p:cNvPr>
          <p:cNvPicPr>
            <a:picLocks noChangeAspect="1"/>
          </p:cNvPicPr>
          <p:nvPr/>
        </p:nvPicPr>
        <p:blipFill rotWithShape="1">
          <a:blip r:embed="rId2">
            <a:extLst>
              <a:ext uri="{28A0092B-C50C-407E-A947-70E740481C1C}">
                <a14:useLocalDpi xmlns:a14="http://schemas.microsoft.com/office/drawing/2010/main" val="0"/>
              </a:ext>
            </a:extLst>
          </a:blip>
          <a:srcRect t="13971" r="-3" b="7060"/>
          <a:stretch/>
        </p:blipFill>
        <p:spPr>
          <a:xfrm>
            <a:off x="1097280" y="2120900"/>
            <a:ext cx="4639736" cy="3748193"/>
          </a:xfrm>
          <a:prstGeom prst="rect">
            <a:avLst/>
          </a:prstGeom>
          <a:noFill/>
        </p:spPr>
      </p:pic>
      <p:sp>
        <p:nvSpPr>
          <p:cNvPr id="3" name="Tijdelijke aanduiding voor inhoud 2">
            <a:extLst>
              <a:ext uri="{FF2B5EF4-FFF2-40B4-BE49-F238E27FC236}">
                <a16:creationId xmlns:a16="http://schemas.microsoft.com/office/drawing/2014/main" id="{9F4944CB-76E5-4115-B75B-5B1CA7B9D8B5}"/>
              </a:ext>
            </a:extLst>
          </p:cNvPr>
          <p:cNvSpPr>
            <a:spLocks noGrp="1"/>
          </p:cNvSpPr>
          <p:nvPr>
            <p:ph sz="half" idx="2"/>
          </p:nvPr>
        </p:nvSpPr>
        <p:spPr>
          <a:xfrm>
            <a:off x="6515944" y="2120900"/>
            <a:ext cx="4639736" cy="3748194"/>
          </a:xfrm>
        </p:spPr>
        <p:txBody>
          <a:bodyPr>
            <a:normAutofit/>
          </a:bodyPr>
          <a:lstStyle/>
          <a:p>
            <a:r>
              <a:rPr lang="nl-NL" sz="1800" dirty="0"/>
              <a:t>Vlaamse Regering lanceert samen met VVSG Charter Masterplan Toegankelijke haltes</a:t>
            </a:r>
          </a:p>
          <a:p>
            <a:endParaRPr lang="nl-NL" sz="1800" dirty="0"/>
          </a:p>
          <a:p>
            <a:r>
              <a:rPr lang="nl-NL" sz="1800" dirty="0"/>
              <a:t>Ondertekening =</a:t>
            </a:r>
          </a:p>
          <a:p>
            <a:pPr lvl="1"/>
            <a:r>
              <a:rPr lang="nl-NL" sz="1800" dirty="0"/>
              <a:t>Gemeente engageert zich op een proactieve manier om doelstellingen Masterplan Toegankelijkheid te realiseren</a:t>
            </a:r>
          </a:p>
          <a:p>
            <a:pPr lvl="1"/>
            <a:endParaRPr lang="nl-NL" sz="1800" dirty="0"/>
          </a:p>
          <a:p>
            <a:pPr lvl="1"/>
            <a:r>
              <a:rPr lang="nl-NL" sz="1800" dirty="0"/>
              <a:t>Bij elke investering in het openbare domein gebeurt er een toegankelijkheidstoets</a:t>
            </a:r>
          </a:p>
          <a:p>
            <a:endParaRPr lang="nl-NL" sz="1800" dirty="0"/>
          </a:p>
          <a:p>
            <a:endParaRPr lang="nl-BE" sz="1800" dirty="0"/>
          </a:p>
        </p:txBody>
      </p:sp>
      <p:sp>
        <p:nvSpPr>
          <p:cNvPr id="5" name="Tijdelijke aanduiding voor datum 4">
            <a:extLst>
              <a:ext uri="{FF2B5EF4-FFF2-40B4-BE49-F238E27FC236}">
                <a16:creationId xmlns:a16="http://schemas.microsoft.com/office/drawing/2014/main" id="{9AD063E7-8094-44E7-8EC8-DB624AB65FCF}"/>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CF007331-9111-4CF7-BB53-7967C82BE855}" type="datetime1">
              <a:rPr lang="nl-NL" smtClean="0"/>
              <a:pPr rtl="0">
                <a:spcAft>
                  <a:spcPts val="600"/>
                </a:spcAft>
              </a:pPr>
              <a:t>17-12-2020</a:t>
            </a:fld>
            <a:endParaRPr lang="en-US"/>
          </a:p>
        </p:txBody>
      </p:sp>
    </p:spTree>
    <p:extLst>
      <p:ext uri="{BB962C8B-B14F-4D97-AF65-F5344CB8AC3E}">
        <p14:creationId xmlns:p14="http://schemas.microsoft.com/office/powerpoint/2010/main" val="125016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25930-4B94-4074-A90E-35E0A8421512}"/>
              </a:ext>
            </a:extLst>
          </p:cNvPr>
          <p:cNvSpPr>
            <a:spLocks noGrp="1"/>
          </p:cNvSpPr>
          <p:nvPr>
            <p:ph type="title"/>
          </p:nvPr>
        </p:nvSpPr>
        <p:spPr/>
        <p:txBody>
          <a:bodyPr/>
          <a:lstStyle/>
          <a:p>
            <a:r>
              <a:rPr lang="nl-NL" dirty="0"/>
              <a:t>4. Vlaanderen ondersteunt lokale besturen</a:t>
            </a:r>
            <a:endParaRPr lang="nl-BE" dirty="0"/>
          </a:p>
        </p:txBody>
      </p:sp>
      <p:sp>
        <p:nvSpPr>
          <p:cNvPr id="3" name="Tijdelijke aanduiding voor inhoud 2">
            <a:extLst>
              <a:ext uri="{FF2B5EF4-FFF2-40B4-BE49-F238E27FC236}">
                <a16:creationId xmlns:a16="http://schemas.microsoft.com/office/drawing/2014/main" id="{9F4944CB-76E5-4115-B75B-5B1CA7B9D8B5}"/>
              </a:ext>
            </a:extLst>
          </p:cNvPr>
          <p:cNvSpPr>
            <a:spLocks noGrp="1"/>
          </p:cNvSpPr>
          <p:nvPr>
            <p:ph sz="half" idx="1"/>
          </p:nvPr>
        </p:nvSpPr>
        <p:spPr>
          <a:xfrm>
            <a:off x="744583" y="2032299"/>
            <a:ext cx="9823103" cy="4414539"/>
          </a:xfrm>
        </p:spPr>
        <p:txBody>
          <a:bodyPr>
            <a:normAutofit/>
          </a:bodyPr>
          <a:lstStyle/>
          <a:p>
            <a:pPr marL="0" indent="0">
              <a:buNone/>
            </a:pPr>
            <a:r>
              <a:rPr lang="nl-NL" sz="2000" dirty="0"/>
              <a:t>Drieledige ondersteuning voor gemeentes vanaf 2021:</a:t>
            </a:r>
          </a:p>
          <a:p>
            <a:endParaRPr lang="nl-NL" sz="2000" dirty="0"/>
          </a:p>
          <a:p>
            <a:pPr marL="658368" lvl="1" indent="-457200" fontAlgn="base">
              <a:buFont typeface="+mj-lt"/>
              <a:buAutoNum type="arabicPeriod"/>
            </a:pPr>
            <a:r>
              <a:rPr lang="nl-BE" sz="2000" dirty="0"/>
              <a:t>Een subsidie van 5000 euro per halte die toegankelijk aangelegd wordt.</a:t>
            </a:r>
          </a:p>
          <a:p>
            <a:pPr marL="658368" lvl="1" indent="-457200" fontAlgn="base">
              <a:buFont typeface="+mj-lt"/>
              <a:buAutoNum type="arabicPeriod"/>
            </a:pPr>
            <a:r>
              <a:rPr lang="nl-BE" sz="2000" dirty="0"/>
              <a:t>Een </a:t>
            </a:r>
            <a:r>
              <a:rPr lang="nl-BE" sz="2000" dirty="0" err="1"/>
              <a:t>coachingtraject</a:t>
            </a:r>
            <a:r>
              <a:rPr lang="nl-BE" sz="2000" dirty="0"/>
              <a:t> ‘Masterplan toegankelijke haltes’ waarbij het lokaal bestuur bij de opmaak van een actieplan ondersteund wordt door </a:t>
            </a:r>
            <a:r>
              <a:rPr lang="nl-BE" sz="2000" dirty="0" err="1"/>
              <a:t>Inter</a:t>
            </a:r>
            <a:r>
              <a:rPr lang="nl-BE" sz="2000" dirty="0"/>
              <a:t>, het Agentschap Toegankelijk Vlaanderen. </a:t>
            </a:r>
          </a:p>
          <a:p>
            <a:pPr marL="658368" lvl="1" indent="-457200" fontAlgn="base">
              <a:buFont typeface="+mj-lt"/>
              <a:buAutoNum type="arabicPeriod"/>
            </a:pPr>
            <a:r>
              <a:rPr lang="nl-BE" sz="2000" dirty="0"/>
              <a:t>Kans op tweejaarlijkse award ‘Meer Mobiele Gemeente’ voor gemeenten of steden die verdienstelijke inspanningen hebben geleverd voor het toegankelijk maken van haltes.</a:t>
            </a:r>
          </a:p>
          <a:p>
            <a:endParaRPr lang="nl-NL" dirty="0"/>
          </a:p>
          <a:p>
            <a:endParaRPr lang="nl-BE" dirty="0"/>
          </a:p>
        </p:txBody>
      </p:sp>
      <p:sp>
        <p:nvSpPr>
          <p:cNvPr id="5" name="Tijdelijke aanduiding voor datum 4">
            <a:extLst>
              <a:ext uri="{FF2B5EF4-FFF2-40B4-BE49-F238E27FC236}">
                <a16:creationId xmlns:a16="http://schemas.microsoft.com/office/drawing/2014/main" id="{9AD063E7-8094-44E7-8EC8-DB624AB65FCF}"/>
              </a:ext>
            </a:extLst>
          </p:cNvPr>
          <p:cNvSpPr>
            <a:spLocks noGrp="1"/>
          </p:cNvSpPr>
          <p:nvPr>
            <p:ph type="dt" sz="half" idx="10"/>
          </p:nvPr>
        </p:nvSpPr>
        <p:spPr/>
        <p:txBody>
          <a:bodyPr/>
          <a:lstStyle/>
          <a:p>
            <a:pPr rtl="0"/>
            <a:fld id="{CF007331-9111-4CF7-BB53-7967C82BE855}" type="datetime1">
              <a:rPr lang="nl-NL" smtClean="0"/>
              <a:t>17-12-2020</a:t>
            </a:fld>
            <a:endParaRPr lang="en-US" dirty="0"/>
          </a:p>
        </p:txBody>
      </p:sp>
    </p:spTree>
    <p:extLst>
      <p:ext uri="{BB962C8B-B14F-4D97-AF65-F5344CB8AC3E}">
        <p14:creationId xmlns:p14="http://schemas.microsoft.com/office/powerpoint/2010/main" val="658393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25930-4B94-4074-A90E-35E0A8421512}"/>
              </a:ext>
            </a:extLst>
          </p:cNvPr>
          <p:cNvSpPr>
            <a:spLocks noGrp="1"/>
          </p:cNvSpPr>
          <p:nvPr>
            <p:ph type="title"/>
          </p:nvPr>
        </p:nvSpPr>
        <p:spPr/>
        <p:txBody>
          <a:bodyPr/>
          <a:lstStyle/>
          <a:p>
            <a:r>
              <a:rPr lang="nl-NL" dirty="0"/>
              <a:t>5. Gemeenteraadsbeslissing</a:t>
            </a:r>
            <a:endParaRPr lang="nl-BE" dirty="0"/>
          </a:p>
        </p:txBody>
      </p:sp>
      <p:sp>
        <p:nvSpPr>
          <p:cNvPr id="3" name="Tijdelijke aanduiding voor inhoud 2">
            <a:extLst>
              <a:ext uri="{FF2B5EF4-FFF2-40B4-BE49-F238E27FC236}">
                <a16:creationId xmlns:a16="http://schemas.microsoft.com/office/drawing/2014/main" id="{9F4944CB-76E5-4115-B75B-5B1CA7B9D8B5}"/>
              </a:ext>
            </a:extLst>
          </p:cNvPr>
          <p:cNvSpPr>
            <a:spLocks noGrp="1"/>
          </p:cNvSpPr>
          <p:nvPr>
            <p:ph sz="half" idx="1"/>
          </p:nvPr>
        </p:nvSpPr>
        <p:spPr>
          <a:xfrm>
            <a:off x="1806918" y="2032299"/>
            <a:ext cx="8760768" cy="3748193"/>
          </a:xfrm>
        </p:spPr>
        <p:txBody>
          <a:bodyPr>
            <a:normAutofit fontScale="92500" lnSpcReduction="20000"/>
          </a:bodyPr>
          <a:lstStyle/>
          <a:p>
            <a:r>
              <a:rPr lang="nl-BE" b="1" dirty="0"/>
              <a:t>Art. 1.</a:t>
            </a:r>
            <a:r>
              <a:rPr lang="nl-BE" dirty="0"/>
              <a:t>  De gemeente Beernem erkent dat de toegankelijkheid van de haltes voor het openbaar vervoer en de toegankelijkheid van het publiek domein een bepalende rol spelen om elke inwoner en bezoeker gelijke kansen te geven. Zo leveren we een bijdrage aan de uitvoering van het VN-verdrag voor de rechten van personen met een handicap, dat België ratificeerde in 2009. Dit verdrag bepaalt dat personen met een handicap volledig en gelijkwaardig moeten kunnen deelnemen aan de samenleving</a:t>
            </a:r>
          </a:p>
          <a:p>
            <a:r>
              <a:rPr lang="nl-BE" b="1" dirty="0"/>
              <a:t>Art. 2</a:t>
            </a:r>
            <a:r>
              <a:rPr lang="nl-BE" dirty="0"/>
              <a:t>. Gemeente Beernem ondertekent daarom het Charter ‘Masterplan Toegankelijke haltes’</a:t>
            </a:r>
          </a:p>
          <a:p>
            <a:r>
              <a:rPr lang="nl-BE" b="1" dirty="0"/>
              <a:t>Art.3.</a:t>
            </a:r>
            <a:r>
              <a:rPr lang="nl-BE" dirty="0"/>
              <a:t> Met de ondertekening van het Charter ‘Masterplan toegankelijke haltes’ engageert Beernem zich  om mee de doelstelling van het Masterplan toegankelijkheid te realiseren op het domein van haar grondgebied, om een toegankelijkheidstoets uit te voeren bij elke investering in het openbaar domein en om de communicatie over dit initiatief met haar inwoners te verzorgen via de gemeentelijke kanalen </a:t>
            </a:r>
          </a:p>
          <a:p>
            <a:endParaRPr lang="nl-NL" dirty="0"/>
          </a:p>
          <a:p>
            <a:endParaRPr lang="nl-BE" dirty="0"/>
          </a:p>
        </p:txBody>
      </p:sp>
      <p:sp>
        <p:nvSpPr>
          <p:cNvPr id="5" name="Tijdelijke aanduiding voor datum 4">
            <a:extLst>
              <a:ext uri="{FF2B5EF4-FFF2-40B4-BE49-F238E27FC236}">
                <a16:creationId xmlns:a16="http://schemas.microsoft.com/office/drawing/2014/main" id="{9AD063E7-8094-44E7-8EC8-DB624AB65FCF}"/>
              </a:ext>
            </a:extLst>
          </p:cNvPr>
          <p:cNvSpPr>
            <a:spLocks noGrp="1"/>
          </p:cNvSpPr>
          <p:nvPr>
            <p:ph type="dt" sz="half" idx="10"/>
          </p:nvPr>
        </p:nvSpPr>
        <p:spPr/>
        <p:txBody>
          <a:bodyPr/>
          <a:lstStyle/>
          <a:p>
            <a:pPr rtl="0"/>
            <a:fld id="{CF007331-9111-4CF7-BB53-7967C82BE855}" type="datetime1">
              <a:rPr lang="nl-NL" smtClean="0"/>
              <a:t>17-12-2020</a:t>
            </a:fld>
            <a:endParaRPr lang="en-US" dirty="0"/>
          </a:p>
        </p:txBody>
      </p:sp>
    </p:spTree>
    <p:extLst>
      <p:ext uri="{BB962C8B-B14F-4D97-AF65-F5344CB8AC3E}">
        <p14:creationId xmlns:p14="http://schemas.microsoft.com/office/powerpoint/2010/main" val="1122822794"/>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725_TF56160789" id="{09347C12-031C-413E-A748-FF4F71BF118C}" vid="{3DEA83A5-CB99-49DA-AF92-88A659250F56}"/>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578</Words>
  <Application>Microsoft Office PowerPoint</Application>
  <PresentationFormat>Breedbeeld</PresentationFormat>
  <Paragraphs>57</Paragraphs>
  <Slides>9</Slides>
  <Notes>3</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9</vt:i4>
      </vt:variant>
    </vt:vector>
  </HeadingPairs>
  <TitlesOfParts>
    <vt:vector size="15" baseType="lpstr">
      <vt:lpstr>Arial</vt:lpstr>
      <vt:lpstr>Bookman Old Style</vt:lpstr>
      <vt:lpstr>Calibri</vt:lpstr>
      <vt:lpstr>Franklin Gothic Book</vt:lpstr>
      <vt:lpstr>1_RetrospectVTI</vt:lpstr>
      <vt:lpstr>Worksheet</vt:lpstr>
      <vt:lpstr> Extra agendapunt N-VA Beernem: Ondertekening charter Masterplan Toegankelijke Haltes</vt:lpstr>
      <vt:lpstr>PowerPoint-presentatie</vt:lpstr>
      <vt:lpstr>1. Cijfers Vlaanderen</vt:lpstr>
      <vt:lpstr>2. Cijfers Beernem</vt:lpstr>
      <vt:lpstr>3. MASTERPLAN TOEGANKELIJKHEID – VLAAMSE REGERING</vt:lpstr>
      <vt:lpstr>3. MASTERPLAN TOEGANKELIJKHEID – VLAAMSE REGERING </vt:lpstr>
      <vt:lpstr>4. Vlaanderen ondersteunt lokale besturen</vt:lpstr>
      <vt:lpstr>4. Vlaanderen ondersteunt lokale besturen</vt:lpstr>
      <vt:lpstr>5. Gemeenteraadsbeslissing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2020-12-15T19:27:37Z</dcterms:created>
  <dcterms:modified xsi:type="dcterms:W3CDTF">2020-12-17T11:56:18Z</dcterms:modified>
</cp:coreProperties>
</file>